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410" r:id="rId5"/>
    <p:sldId id="409" r:id="rId6"/>
    <p:sldId id="333" r:id="rId7"/>
    <p:sldId id="424" r:id="rId8"/>
    <p:sldId id="411" r:id="rId9"/>
    <p:sldId id="412" r:id="rId10"/>
    <p:sldId id="413" r:id="rId11"/>
    <p:sldId id="415" r:id="rId12"/>
    <p:sldId id="414" r:id="rId13"/>
    <p:sldId id="416" r:id="rId14"/>
    <p:sldId id="425" r:id="rId15"/>
    <p:sldId id="417" r:id="rId16"/>
    <p:sldId id="418" r:id="rId17"/>
    <p:sldId id="419" r:id="rId18"/>
    <p:sldId id="420" r:id="rId19"/>
    <p:sldId id="421" r:id="rId20"/>
    <p:sldId id="422" r:id="rId21"/>
    <p:sldId id="423" r:id="rId22"/>
    <p:sldId id="407" r:id="rId2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3B2269-3FFB-391B-30A5-D1A6724ED204}" name="Joseph Wildey" initials="JW" userId="S::joseph.wildey@rsginc.com::170dc0b6-6487-49db-a10f-67e7b916fc5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87B"/>
    <a:srgbClr val="B1B3B6"/>
    <a:srgbClr val="48484A"/>
    <a:srgbClr val="DE5429"/>
    <a:srgbClr val="ED9D2D"/>
    <a:srgbClr val="FF2600"/>
    <a:srgbClr val="DCDDDE"/>
    <a:srgbClr val="262626"/>
    <a:srgbClr val="BA1222"/>
    <a:srgbClr val="524D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27" autoAdjust="0"/>
    <p:restoredTop sz="94694"/>
  </p:normalViewPr>
  <p:slideViewPr>
    <p:cSldViewPr snapToGrid="0">
      <p:cViewPr>
        <p:scale>
          <a:sx n="85" d="100"/>
          <a:sy n="85" d="100"/>
        </p:scale>
        <p:origin x="4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5BB3D4B-E7F6-4A42-853B-40C1A88C262E}" type="datetimeFigureOut">
              <a:rPr lang="en-US" smtClean="0"/>
              <a:t>7/14/2023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77C7C1A-D5B2-4BB7-A8A5-88681A8C63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3649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686A57-3D42-1746-A4F9-9BA3F9944E9C}" type="datetimeFigureOut">
              <a:rPr lang="en-US" smtClean="0"/>
              <a:t>7/14/2023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746EF74-4753-DA47-9B34-F93D23E42F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0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6EF74-4753-DA47-9B34-F93D23E42F5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18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D47F66-A673-B9F5-EA3B-1311C5628D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47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. Basic Content / Table or Ch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B7E01A6-24BA-661C-A336-97462D164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8958"/>
            <a:ext cx="1050798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rgbClr val="48484A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C7403E73-5B74-DC73-D0C0-EEB1D5D3C6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" y="1143000"/>
            <a:ext cx="10507980" cy="285271"/>
          </a:xfrm>
        </p:spPr>
        <p:txBody>
          <a:bodyPr wrap="square">
            <a:spAutoFit/>
          </a:bodyPr>
          <a:lstStyle>
            <a:lvl1pPr marL="0">
              <a:lnSpc>
                <a:spcPct val="114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B30FEE-46B3-5CA6-9990-EEA015EBA2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330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9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A58AF-A425-90B7-A7DA-7C8531DB9D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206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Full Pa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9A994D-9F3F-AF37-9B41-125B104DAB89}"/>
              </a:ext>
            </a:extLst>
          </p:cNvPr>
          <p:cNvSpPr/>
          <p:nvPr userDrawn="1"/>
        </p:nvSpPr>
        <p:spPr>
          <a:xfrm>
            <a:off x="749594" y="6326372"/>
            <a:ext cx="1079205" cy="3987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ACF605-DE13-3428-35A7-C42639F2EB49}"/>
              </a:ext>
            </a:extLst>
          </p:cNvPr>
          <p:cNvSpPr/>
          <p:nvPr userDrawn="1"/>
        </p:nvSpPr>
        <p:spPr>
          <a:xfrm>
            <a:off x="0" y="0"/>
            <a:ext cx="4476307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8000">
                <a:schemeClr val="tx1">
                  <a:alpha val="80218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AAE9CEB1-149E-197A-ED2C-7AAE763DB2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820" y="1600200"/>
            <a:ext cx="3197860" cy="400110"/>
          </a:xfrm>
        </p:spPr>
        <p:txBody>
          <a:bodyPr/>
          <a:lstStyle>
            <a:lvl1pPr marL="0">
              <a:lnSpc>
                <a:spcPct val="100000"/>
              </a:lnSpc>
              <a:defRPr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6B381FD-0A7E-1CBF-5997-ECA19A9AB2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" y="2068286"/>
            <a:ext cx="3197860" cy="285271"/>
          </a:xfrm>
        </p:spPr>
        <p:txBody>
          <a:bodyPr wrap="square">
            <a:spAutoFit/>
          </a:bodyPr>
          <a:lstStyle>
            <a:lvl1pPr marL="0">
              <a:lnSpc>
                <a:spcPct val="114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F3DBED-8890-29A5-C255-12373A35F3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668" y="6404406"/>
            <a:ext cx="801152" cy="260615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DDD8028-91B0-7AFD-F5C0-7FD51AAAFA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708730" y="6350444"/>
            <a:ext cx="2743200" cy="365125"/>
          </a:xfrm>
        </p:spPr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56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. Light 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;p7">
            <a:extLst>
              <a:ext uri="{FF2B5EF4-FFF2-40B4-BE49-F238E27FC236}">
                <a16:creationId xmlns:a16="http://schemas.microsoft.com/office/drawing/2014/main" id="{DAF7315F-64B1-CCF6-9A53-C1EEA0BB28BC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48945" y="615043"/>
            <a:ext cx="10504855" cy="28071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0"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add Presentation Subtitle</a:t>
            </a:r>
            <a:endParaRPr/>
          </a:p>
        </p:txBody>
      </p:sp>
      <p:sp>
        <p:nvSpPr>
          <p:cNvPr id="5" name="Google Shape;31;p7">
            <a:extLst>
              <a:ext uri="{FF2B5EF4-FFF2-40B4-BE49-F238E27FC236}">
                <a16:creationId xmlns:a16="http://schemas.microsoft.com/office/drawing/2014/main" id="{860233F2-899B-AE15-FC15-3A4A955466A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48945" y="2721481"/>
            <a:ext cx="6567132" cy="61555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Add Divider Title</a:t>
            </a:r>
            <a:endParaRPr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651C0E4-F2DE-C264-009A-C689D616B19E}"/>
              </a:ext>
            </a:extLst>
          </p:cNvPr>
          <p:cNvGrpSpPr/>
          <p:nvPr userDrawn="1"/>
        </p:nvGrpSpPr>
        <p:grpSpPr>
          <a:xfrm>
            <a:off x="6253224" y="1600200"/>
            <a:ext cx="6720306" cy="3838022"/>
            <a:chOff x="1362414" y="652144"/>
            <a:chExt cx="13267986" cy="7577456"/>
          </a:xfrm>
        </p:grpSpPr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C8A742D3-D09F-D07C-D382-4431415071FF}"/>
                </a:ext>
              </a:extLst>
            </p:cNvPr>
            <p:cNvSpPr/>
            <p:nvPr/>
          </p:nvSpPr>
          <p:spPr>
            <a:xfrm>
              <a:off x="6361577" y="3057984"/>
              <a:ext cx="8268823" cy="5171616"/>
            </a:xfrm>
            <a:prstGeom prst="triangle">
              <a:avLst/>
            </a:prstGeom>
            <a:gradFill>
              <a:gsLst>
                <a:gs pos="0">
                  <a:srgbClr val="77787B">
                    <a:alpha val="50000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8BD1D4B8-AFA2-0733-149B-D22CF7059BF4}"/>
                </a:ext>
              </a:extLst>
            </p:cNvPr>
            <p:cNvSpPr/>
            <p:nvPr/>
          </p:nvSpPr>
          <p:spPr>
            <a:xfrm>
              <a:off x="1362414" y="652144"/>
              <a:ext cx="10564658" cy="6607514"/>
            </a:xfrm>
            <a:prstGeom prst="triangle">
              <a:avLst/>
            </a:prstGeom>
            <a:gradFill>
              <a:gsLst>
                <a:gs pos="0">
                  <a:srgbClr val="77787B">
                    <a:alpha val="50467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D0AB48E-9EE9-EF25-7424-CF2B654F3A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8945" y="3342443"/>
            <a:ext cx="5480735" cy="4308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2"/>
                </a:solidFill>
              </a:defRPr>
            </a:lvl1pPr>
            <a:lvl2pPr marL="457200" indent="0">
              <a:buNone/>
              <a:defRPr sz="2400">
                <a:solidFill>
                  <a:schemeClr val="tx2"/>
                </a:solidFill>
              </a:defRPr>
            </a:lvl2pPr>
            <a:lvl3pPr marL="91440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Extra words in orange</a:t>
            </a:r>
          </a:p>
        </p:txBody>
      </p:sp>
    </p:spTree>
    <p:extLst>
      <p:ext uri="{BB962C8B-B14F-4D97-AF65-F5344CB8AC3E}">
        <p14:creationId xmlns:p14="http://schemas.microsoft.com/office/powerpoint/2010/main" val="3182958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9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. 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;p7">
            <a:extLst>
              <a:ext uri="{FF2B5EF4-FFF2-40B4-BE49-F238E27FC236}">
                <a16:creationId xmlns:a16="http://schemas.microsoft.com/office/drawing/2014/main" id="{DAF7315F-64B1-CCF6-9A53-C1EEA0BB28BC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48945" y="625928"/>
            <a:ext cx="10504855" cy="28071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0"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add Presentation Subtitle</a:t>
            </a:r>
            <a:endParaRPr/>
          </a:p>
        </p:txBody>
      </p:sp>
      <p:sp>
        <p:nvSpPr>
          <p:cNvPr id="5" name="Google Shape;31;p7">
            <a:extLst>
              <a:ext uri="{FF2B5EF4-FFF2-40B4-BE49-F238E27FC236}">
                <a16:creationId xmlns:a16="http://schemas.microsoft.com/office/drawing/2014/main" id="{860233F2-899B-AE15-FC15-3A4A955466A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48945" y="2721481"/>
            <a:ext cx="6567131" cy="61555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Add Divider Title</a:t>
            </a: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2E3488-233E-901D-B48E-B5017C484802}"/>
              </a:ext>
            </a:extLst>
          </p:cNvPr>
          <p:cNvGrpSpPr/>
          <p:nvPr userDrawn="1"/>
        </p:nvGrpSpPr>
        <p:grpSpPr>
          <a:xfrm>
            <a:off x="6253223" y="1600200"/>
            <a:ext cx="6720306" cy="3838022"/>
            <a:chOff x="4365523" y="971472"/>
            <a:chExt cx="7821197" cy="4466750"/>
          </a:xfrm>
        </p:grpSpPr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8BD1D4B8-AFA2-0733-149B-D22CF7059BF4}"/>
                </a:ext>
              </a:extLst>
            </p:cNvPr>
            <p:cNvSpPr/>
            <p:nvPr/>
          </p:nvSpPr>
          <p:spPr>
            <a:xfrm>
              <a:off x="4365523" y="971472"/>
              <a:ext cx="6227642" cy="3894990"/>
            </a:xfrm>
            <a:prstGeom prst="triangl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C8A742D3-D09F-D07C-D382-4431415071FF}"/>
                </a:ext>
              </a:extLst>
            </p:cNvPr>
            <p:cNvSpPr/>
            <p:nvPr/>
          </p:nvSpPr>
          <p:spPr>
            <a:xfrm>
              <a:off x="7312424" y="2389664"/>
              <a:ext cx="4874296" cy="3048558"/>
            </a:xfrm>
            <a:prstGeom prst="triangl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D0AB48E-9EE9-EF25-7424-CF2B654F3A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8945" y="3342443"/>
            <a:ext cx="5480735" cy="4308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2"/>
                </a:solidFill>
              </a:defRPr>
            </a:lvl1pPr>
            <a:lvl2pPr marL="457200" indent="0">
              <a:buNone/>
              <a:defRPr sz="2400">
                <a:solidFill>
                  <a:schemeClr val="tx2"/>
                </a:solidFill>
              </a:defRPr>
            </a:lvl2pPr>
            <a:lvl3pPr marL="91440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Extra words in orange</a:t>
            </a:r>
          </a:p>
        </p:txBody>
      </p:sp>
    </p:spTree>
    <p:extLst>
      <p:ext uri="{BB962C8B-B14F-4D97-AF65-F5344CB8AC3E}">
        <p14:creationId xmlns:p14="http://schemas.microsoft.com/office/powerpoint/2010/main" val="4030601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96" userDrawn="1">
          <p15:clr>
            <a:srgbClr val="F26B43"/>
          </p15:clr>
        </p15:guide>
        <p15:guide id="2" pos="2184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a. Contact Page w/out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27F0C2A6-D78C-03EC-52F1-06FE2B28809D}"/>
              </a:ext>
            </a:extLst>
          </p:cNvPr>
          <p:cNvGrpSpPr/>
          <p:nvPr userDrawn="1"/>
        </p:nvGrpSpPr>
        <p:grpSpPr>
          <a:xfrm>
            <a:off x="-267417" y="593203"/>
            <a:ext cx="7066773" cy="4279738"/>
            <a:chOff x="1362414" y="652144"/>
            <a:chExt cx="13987358" cy="8470942"/>
          </a:xfrm>
        </p:grpSpPr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849D3D72-8267-D30D-5064-798B5AAFD5CB}"/>
                </a:ext>
              </a:extLst>
            </p:cNvPr>
            <p:cNvSpPr/>
            <p:nvPr/>
          </p:nvSpPr>
          <p:spPr>
            <a:xfrm>
              <a:off x="7080949" y="3951469"/>
              <a:ext cx="8268823" cy="5171617"/>
            </a:xfrm>
            <a:prstGeom prst="triangle">
              <a:avLst/>
            </a:prstGeom>
            <a:gradFill>
              <a:gsLst>
                <a:gs pos="0">
                  <a:srgbClr val="77787B">
                    <a:alpha val="50000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riangle 47">
              <a:extLst>
                <a:ext uri="{FF2B5EF4-FFF2-40B4-BE49-F238E27FC236}">
                  <a16:creationId xmlns:a16="http://schemas.microsoft.com/office/drawing/2014/main" id="{397EE472-45D3-1342-B480-7992B95D22A6}"/>
                </a:ext>
              </a:extLst>
            </p:cNvPr>
            <p:cNvSpPr/>
            <p:nvPr/>
          </p:nvSpPr>
          <p:spPr>
            <a:xfrm>
              <a:off x="1362414" y="652144"/>
              <a:ext cx="10564658" cy="6607514"/>
            </a:xfrm>
            <a:prstGeom prst="triangle">
              <a:avLst/>
            </a:prstGeom>
            <a:gradFill>
              <a:gsLst>
                <a:gs pos="0">
                  <a:srgbClr val="77787B">
                    <a:alpha val="50467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E167DB4E-811D-B1C4-8C91-E087753327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5211" y="3210507"/>
            <a:ext cx="5018589" cy="28521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540E9B65-C8B8-8638-5C2D-80D4854048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35211" y="3438365"/>
            <a:ext cx="5018589" cy="2762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464BB710-C2C7-40EC-A869-8C5045C3EC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5211" y="3745911"/>
            <a:ext cx="5018589" cy="46007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AA8C3-33EA-0D53-B4BD-C5317BD5B543}"/>
              </a:ext>
            </a:extLst>
          </p:cNvPr>
          <p:cNvSpPr txBox="1"/>
          <p:nvPr userDrawn="1"/>
        </p:nvSpPr>
        <p:spPr>
          <a:xfrm>
            <a:off x="6312061" y="1292423"/>
            <a:ext cx="1309632" cy="30777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algn="l"/>
            <a:r>
              <a:rPr lang="en-US" sz="2000" b="1" dirty="0">
                <a:solidFill>
                  <a:schemeClr val="bg2"/>
                </a:solidFill>
              </a:rPr>
              <a:t>Contacts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FE9F26DB-5D07-00D4-A358-EA247E0104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35211" y="4613809"/>
            <a:ext cx="5018589" cy="28521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FD182766-B29E-D9AF-35B5-A4558DC8E8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211" y="4841667"/>
            <a:ext cx="5018589" cy="2762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B2E1E72C-6553-412E-0325-B5860319E3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5211" y="5149213"/>
            <a:ext cx="5018589" cy="46007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972798-7C10-FF45-1919-F212C4724E01}"/>
              </a:ext>
            </a:extLst>
          </p:cNvPr>
          <p:cNvSpPr txBox="1"/>
          <p:nvPr userDrawn="1"/>
        </p:nvSpPr>
        <p:spPr>
          <a:xfrm>
            <a:off x="7651798" y="5923336"/>
            <a:ext cx="3392512" cy="350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400" b="1" spc="100" dirty="0">
                <a:solidFill>
                  <a:schemeClr val="tx1"/>
                </a:solidFill>
                <a:latin typeface="Arial"/>
                <a:cs typeface="Arial"/>
              </a:rPr>
              <a:t>www.rsginc.com</a:t>
            </a:r>
          </a:p>
          <a:p>
            <a:pPr algn="r" defTabSz="914608">
              <a:tabLst>
                <a:tab pos="4665639" algn="l"/>
              </a:tabLst>
            </a:pPr>
            <a:endParaRPr lang="en-US" sz="1400" spc="1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A5A3E740-8FB9-877B-D70D-7069609515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5211" y="1807205"/>
            <a:ext cx="5018589" cy="28521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4F7542F1-2C5A-740B-9F86-00304EFBAA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35211" y="2035063"/>
            <a:ext cx="5018589" cy="2762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D2A3D024-C3D4-03F6-7388-E263DB4B1C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5211" y="2342609"/>
            <a:ext cx="5018589" cy="46007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5E910922-130B-5E6D-A82D-9B8DD93912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6146" y="2679489"/>
            <a:ext cx="1611849" cy="41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04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96" userDrawn="1">
          <p15:clr>
            <a:srgbClr val="FBAE40"/>
          </p15:clr>
        </p15:guide>
        <p15:guide id="2" pos="218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b. Contact Page w/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245687-02B9-B097-1EFC-82398134BB90}"/>
              </a:ext>
            </a:extLst>
          </p:cNvPr>
          <p:cNvGrpSpPr/>
          <p:nvPr userDrawn="1"/>
        </p:nvGrpSpPr>
        <p:grpSpPr>
          <a:xfrm>
            <a:off x="-267417" y="593203"/>
            <a:ext cx="7066773" cy="4279738"/>
            <a:chOff x="1362414" y="652144"/>
            <a:chExt cx="13987358" cy="8470942"/>
          </a:xfrm>
        </p:grpSpPr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CA2870B-9509-7C5B-2AF1-AB6D4CAC7142}"/>
                </a:ext>
              </a:extLst>
            </p:cNvPr>
            <p:cNvSpPr/>
            <p:nvPr/>
          </p:nvSpPr>
          <p:spPr>
            <a:xfrm>
              <a:off x="7080949" y="3951469"/>
              <a:ext cx="8268823" cy="5171617"/>
            </a:xfrm>
            <a:prstGeom prst="triangle">
              <a:avLst/>
            </a:prstGeom>
            <a:gradFill>
              <a:gsLst>
                <a:gs pos="0">
                  <a:srgbClr val="77787B">
                    <a:alpha val="50000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9676C27-B053-1534-1D85-9C539A2A8033}"/>
                </a:ext>
              </a:extLst>
            </p:cNvPr>
            <p:cNvSpPr/>
            <p:nvPr/>
          </p:nvSpPr>
          <p:spPr>
            <a:xfrm>
              <a:off x="1362414" y="652144"/>
              <a:ext cx="10564658" cy="6607514"/>
            </a:xfrm>
            <a:prstGeom prst="triangle">
              <a:avLst/>
            </a:prstGeom>
            <a:gradFill>
              <a:gsLst>
                <a:gs pos="0">
                  <a:srgbClr val="77787B">
                    <a:alpha val="50467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E167DB4E-811D-B1C4-8C91-E087753327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48538" y="4295051"/>
            <a:ext cx="4319850" cy="30079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540E9B65-C8B8-8638-5C2D-80D4854048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48537" y="4538083"/>
            <a:ext cx="4319851" cy="2762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464BB710-C2C7-40EC-A869-8C5045C3EC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48537" y="4845629"/>
            <a:ext cx="4319851" cy="46007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AA8C3-33EA-0D53-B4BD-C5317BD5B543}"/>
              </a:ext>
            </a:extLst>
          </p:cNvPr>
          <p:cNvSpPr txBox="1"/>
          <p:nvPr userDrawn="1"/>
        </p:nvSpPr>
        <p:spPr>
          <a:xfrm>
            <a:off x="1616146" y="3740912"/>
            <a:ext cx="1309632" cy="30777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algn="l"/>
            <a:r>
              <a:rPr lang="en-US" sz="2000" b="1" dirty="0">
                <a:solidFill>
                  <a:schemeClr val="bg2"/>
                </a:solidFill>
              </a:rPr>
              <a:t>Contacts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95955AE-E089-F7A2-380C-6837EDC8CC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36134" y="4298055"/>
            <a:ext cx="4319850" cy="30079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4ECFC2D7-E306-BA0F-8EFA-E2683FE094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6133" y="4541087"/>
            <a:ext cx="4319851" cy="2762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3F1CF21-B103-8ACB-713C-3B5F127B15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36133" y="4848633"/>
            <a:ext cx="4319851" cy="46007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311FDA4-7A3B-FAA0-565B-76867A52E2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163" y="360000"/>
            <a:ext cx="6318563" cy="37336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3F4D81-C562-C20D-8599-BABD38EB8F10}"/>
              </a:ext>
            </a:extLst>
          </p:cNvPr>
          <p:cNvSpPr txBox="1"/>
          <p:nvPr userDrawn="1"/>
        </p:nvSpPr>
        <p:spPr>
          <a:xfrm>
            <a:off x="7651798" y="5923336"/>
            <a:ext cx="3392512" cy="350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400" b="1" spc="100" dirty="0">
                <a:solidFill>
                  <a:schemeClr val="tx1"/>
                </a:solidFill>
                <a:latin typeface="Arial"/>
                <a:cs typeface="Arial"/>
              </a:rPr>
              <a:t>www.rsginc.com</a:t>
            </a:r>
          </a:p>
          <a:p>
            <a:pPr algn="r" defTabSz="914608">
              <a:tabLst>
                <a:tab pos="4665639" algn="l"/>
              </a:tabLst>
            </a:pPr>
            <a:endParaRPr lang="en-US" sz="1400" spc="1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F5B071AE-DB3F-116D-7192-53CD4C2746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16146" y="2679489"/>
            <a:ext cx="1611849" cy="41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06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96" userDrawn="1">
          <p15:clr>
            <a:srgbClr val="F26B43"/>
          </p15:clr>
        </p15:guide>
        <p15:guide id="2" pos="2184" userDrawn="1">
          <p15:clr>
            <a:srgbClr val="F26B43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204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96" userDrawn="1">
          <p15:clr>
            <a:srgbClr val="F26B43"/>
          </p15:clr>
        </p15:guide>
        <p15:guide id="2" pos="2184" userDrawn="1">
          <p15:clr>
            <a:srgbClr val="F26B43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. 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9FCD27E-7095-C1F1-FAF3-F082C9169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0899" y="5874684"/>
            <a:ext cx="5742941" cy="290286"/>
          </a:xfrm>
          <a:prstGeom prst="rect">
            <a:avLst/>
          </a:prstGeom>
        </p:spPr>
        <p:txBody>
          <a:bodyPr lIns="0" rIns="0" anchor="ctr" anchorCtr="0">
            <a:spAutoFit/>
          </a:bodyPr>
          <a:lstStyle>
            <a:lvl1pPr marL="0" indent="0">
              <a:buNone/>
              <a:defRPr sz="1200">
                <a:solidFill>
                  <a:srgbClr val="48484A"/>
                </a:solidFill>
              </a:defRPr>
            </a:lvl1pPr>
            <a:lvl2pPr marL="457200" indent="0">
              <a:buNone/>
              <a:defRPr sz="12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Click to Add Presenter(s) Name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797F270-A2B4-8364-FC2E-0AAB0EC530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7525" y="3232308"/>
            <a:ext cx="1701209" cy="546178"/>
          </a:xfrm>
          <a:prstGeom prst="rect">
            <a:avLst/>
          </a:prstGeom>
        </p:spPr>
      </p:pic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94DCB2F8-3D31-92DA-EED3-DBC6BBC632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0899" y="5674462"/>
            <a:ext cx="5742941" cy="192938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>
              <a:spcBef>
                <a:spcPts val="600"/>
              </a:spcBef>
              <a:buNone/>
              <a:defRPr sz="1200">
                <a:solidFill>
                  <a:srgbClr val="F68B1F"/>
                </a:solidFill>
              </a:defRPr>
            </a:lvl1pPr>
            <a:lvl2pPr marL="457200" indent="0">
              <a:buNone/>
              <a:defRPr sz="1200">
                <a:solidFill>
                  <a:srgbClr val="F48024"/>
                </a:solidFill>
              </a:defRPr>
            </a:lvl2pPr>
            <a:lvl3pPr marL="914400" indent="0">
              <a:buNone/>
              <a:defRPr sz="1200">
                <a:solidFill>
                  <a:srgbClr val="F48024"/>
                </a:solidFill>
              </a:defRPr>
            </a:lvl3pPr>
            <a:lvl4pPr marL="1371600" indent="0">
              <a:buNone/>
              <a:defRPr sz="1200">
                <a:solidFill>
                  <a:srgbClr val="F48024"/>
                </a:solidFill>
              </a:defRPr>
            </a:lvl4pPr>
            <a:lvl5pPr marL="1828800" indent="0">
              <a:buNone/>
              <a:defRPr sz="1200">
                <a:solidFill>
                  <a:srgbClr val="F48024"/>
                </a:solidFill>
              </a:defRPr>
            </a:lvl5pPr>
          </a:lstStyle>
          <a:p>
            <a:pPr lvl="0"/>
            <a:r>
              <a:rPr lang="en-US"/>
              <a:t>Click to Add Date</a:t>
            </a:r>
          </a:p>
        </p:txBody>
      </p:sp>
      <p:sp>
        <p:nvSpPr>
          <p:cNvPr id="7" name="Google Shape;30;p7">
            <a:extLst>
              <a:ext uri="{FF2B5EF4-FFF2-40B4-BE49-F238E27FC236}">
                <a16:creationId xmlns:a16="http://schemas.microsoft.com/office/drawing/2014/main" id="{2CECDA5D-E574-98D4-0D4B-40911EB01B15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50899" y="3152152"/>
            <a:ext cx="4625341" cy="35086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0"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 dirty="0"/>
              <a:t>Click to add Presentation Subtitle</a:t>
            </a:r>
            <a:endParaRPr dirty="0"/>
          </a:p>
        </p:txBody>
      </p:sp>
      <p:sp>
        <p:nvSpPr>
          <p:cNvPr id="9" name="Google Shape;31;p7">
            <a:extLst>
              <a:ext uri="{FF2B5EF4-FFF2-40B4-BE49-F238E27FC236}">
                <a16:creationId xmlns:a16="http://schemas.microsoft.com/office/drawing/2014/main" id="{68547EE5-F183-04D0-8601-27012AAF9CB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50899" y="1496477"/>
            <a:ext cx="5539741" cy="123110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4848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Add Presentation Title</a:t>
            </a: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E56B88-6B80-DAA7-0E19-DF822ECA59B0}"/>
              </a:ext>
            </a:extLst>
          </p:cNvPr>
          <p:cNvGrpSpPr/>
          <p:nvPr userDrawn="1"/>
        </p:nvGrpSpPr>
        <p:grpSpPr>
          <a:xfrm>
            <a:off x="3031209" y="1600200"/>
            <a:ext cx="9145351" cy="5257800"/>
            <a:chOff x="1377056" y="652144"/>
            <a:chExt cx="13180133" cy="7577456"/>
          </a:xfrm>
        </p:grpSpPr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B3F66F09-50ED-A31C-D8C9-DBB9A7C82210}"/>
                </a:ext>
              </a:extLst>
            </p:cNvPr>
            <p:cNvSpPr/>
            <p:nvPr/>
          </p:nvSpPr>
          <p:spPr>
            <a:xfrm>
              <a:off x="6288365" y="3057984"/>
              <a:ext cx="8268824" cy="5171616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F39004B4-B9D9-63A1-8F3C-CCF0D6CF64D2}"/>
                </a:ext>
              </a:extLst>
            </p:cNvPr>
            <p:cNvSpPr/>
            <p:nvPr/>
          </p:nvSpPr>
          <p:spPr>
            <a:xfrm>
              <a:off x="1377056" y="652144"/>
              <a:ext cx="10564658" cy="6607513"/>
            </a:xfrm>
            <a:prstGeom prst="triangle">
              <a:avLst/>
            </a:prstGeom>
            <a:gradFill>
              <a:gsLst>
                <a:gs pos="0">
                  <a:srgbClr val="DCDDDE"/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19941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Basic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524B870-2723-ED1E-1185-6DE6B4621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8958"/>
            <a:ext cx="1051560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rgbClr val="48484A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34309F-E676-50A0-CFF5-D89738F86B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143000"/>
            <a:ext cx="10515600" cy="285271"/>
          </a:xfrm>
        </p:spPr>
        <p:txBody>
          <a:bodyPr wrap="square">
            <a:spAutoFit/>
          </a:bodyPr>
          <a:lstStyle>
            <a:lvl1pPr marL="0">
              <a:lnSpc>
                <a:spcPct val="114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D49AC-3F70-E415-0E42-F4A6FE435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63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 userDrawn="1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Basic Text Layout w/Section L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524B870-2723-ED1E-1185-6DE6B4621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8958"/>
            <a:ext cx="1051560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rgbClr val="48484A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34309F-E676-50A0-CFF5-D89738F86B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143000"/>
            <a:ext cx="10515600" cy="285271"/>
          </a:xfrm>
        </p:spPr>
        <p:txBody>
          <a:bodyPr wrap="square">
            <a:spAutoFit/>
          </a:bodyPr>
          <a:lstStyle>
            <a:lvl1pPr marL="0">
              <a:lnSpc>
                <a:spcPct val="114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73B4A60C-7BA2-B560-2EEF-139DAF3021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565" y="308257"/>
            <a:ext cx="3523130" cy="225143"/>
          </a:xfrm>
          <a:prstGeom prst="roundRect">
            <a:avLst>
              <a:gd name="adj" fmla="val 50000"/>
            </a:avLst>
          </a:prstGeom>
          <a:ln>
            <a:solidFill>
              <a:srgbClr val="77787B"/>
            </a:solidFill>
          </a:ln>
        </p:spPr>
        <p:txBody>
          <a:bodyPr wrap="square" lIns="91440" tIns="0" rIns="1143000" bIns="0" anchor="ctr" anchorCtr="0">
            <a:spAutoFit/>
          </a:bodyPr>
          <a:lstStyle>
            <a:lvl1pPr marL="0" algn="r">
              <a:lnSpc>
                <a:spcPct val="114000"/>
              </a:lnSpc>
              <a:spcBef>
                <a:spcPts val="800"/>
              </a:spcBef>
              <a:defRPr sz="1000" b="0" i="0">
                <a:solidFill>
                  <a:srgbClr val="77787B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/>
              <a:t>CLICK TO EDIT SECTION/CHAPTER LABEL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0D6AE-20BD-C1FE-5C1A-851FF1DEFB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 userDrawn="1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Basic Text Layou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524B870-2723-ED1E-1185-6DE6B4621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8958"/>
            <a:ext cx="1051560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BFC07B1-4A2C-BFFE-299F-BE8A479401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600200"/>
            <a:ext cx="10515600" cy="413896"/>
          </a:xfrm>
        </p:spPr>
        <p:txBody>
          <a:bodyPr wrap="square">
            <a:spAutoFit/>
          </a:bodyPr>
          <a:lstStyle>
            <a:lvl1pPr marL="0">
              <a:lnSpc>
                <a:spcPct val="100000"/>
              </a:lnSpc>
              <a:defRPr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34309F-E676-50A0-CFF5-D89738F86B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57400"/>
            <a:ext cx="10515600" cy="285271"/>
          </a:xfrm>
        </p:spPr>
        <p:txBody>
          <a:bodyPr wrap="square">
            <a:spAutoFit/>
          </a:bodyPr>
          <a:lstStyle>
            <a:lvl1pPr marL="0">
              <a:lnSpc>
                <a:spcPct val="114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685344-3280-7AF1-6023-E51FA388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0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 userDrawn="1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Basic Text Layout w/ Presentation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524B870-2723-ED1E-1185-6DE6B4621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61986"/>
            <a:ext cx="1051560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rgbClr val="48484A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34309F-E676-50A0-CFF5-D89738F86B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600200"/>
            <a:ext cx="10515600" cy="285271"/>
          </a:xfrm>
        </p:spPr>
        <p:txBody>
          <a:bodyPr wrap="square">
            <a:spAutoFit/>
          </a:bodyPr>
          <a:lstStyle>
            <a:lvl1pPr marL="0">
              <a:lnSpc>
                <a:spcPct val="114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232AE-4595-4555-77DD-AF78773A4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533400"/>
            <a:ext cx="10515601" cy="328613"/>
          </a:xfrm>
        </p:spPr>
        <p:txBody>
          <a:bodyPr tIns="0" bIns="0"/>
          <a:lstStyle>
            <a:lvl1pPr marL="0">
              <a:spcBef>
                <a:spcPts val="0"/>
              </a:spcBef>
              <a:defRPr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6B917-98FB-0E2A-1BEA-B96A1F1175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84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orient="horz" pos="720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524B870-2723-ED1E-1185-6DE6B4621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8958"/>
            <a:ext cx="1051560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rgbClr val="48484A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BFC07B1-4A2C-BFFE-299F-BE8A479401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600200"/>
            <a:ext cx="5257800" cy="402771"/>
          </a:xfrm>
        </p:spPr>
        <p:txBody>
          <a:bodyPr numCol="2" spcCol="228600"/>
          <a:lstStyle>
            <a:lvl1pPr marL="0">
              <a:lnSpc>
                <a:spcPct val="100000"/>
              </a:lnSpc>
              <a:defRPr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34309F-E676-50A0-CFF5-D89738F86B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57400"/>
            <a:ext cx="4914900" cy="285271"/>
          </a:xfrm>
        </p:spPr>
        <p:txBody>
          <a:bodyPr wrap="square">
            <a:spAutoFit/>
          </a:bodyPr>
          <a:lstStyle>
            <a:lvl1pPr marL="0">
              <a:lnSpc>
                <a:spcPct val="114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CB1EDAF6-EB91-D1A7-44DD-A4E61F8DFD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600200"/>
            <a:ext cx="5029200" cy="400110"/>
          </a:xfrm>
        </p:spPr>
        <p:txBody>
          <a:bodyPr/>
          <a:lstStyle>
            <a:lvl1pPr marL="0">
              <a:lnSpc>
                <a:spcPct val="100000"/>
              </a:lnSpc>
              <a:defRPr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B81FBD8B-7FB0-CC32-D7E7-88420B53FD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2057400"/>
            <a:ext cx="5029200" cy="285271"/>
          </a:xfrm>
        </p:spPr>
        <p:txBody>
          <a:bodyPr wrap="square">
            <a:spAutoFit/>
          </a:bodyPr>
          <a:lstStyle>
            <a:lvl1pPr marL="0">
              <a:lnSpc>
                <a:spcPct val="114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041A6-302D-3394-0811-4018D4519DB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47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.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524B870-2723-ED1E-1185-6DE6B4621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8958"/>
            <a:ext cx="1053084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rgbClr val="48484A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7ACBEB4B-02A4-6932-08E2-74720A3117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820" y="1600200"/>
            <a:ext cx="3197860" cy="400110"/>
          </a:xfrm>
        </p:spPr>
        <p:txBody>
          <a:bodyPr/>
          <a:lstStyle>
            <a:lvl1pPr marL="0">
              <a:lnSpc>
                <a:spcPct val="100000"/>
              </a:lnSpc>
              <a:defRPr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1367BD69-FD9E-3A9C-9AD5-BB452E4B7C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" y="2068286"/>
            <a:ext cx="3197860" cy="285271"/>
          </a:xfrm>
        </p:spPr>
        <p:txBody>
          <a:bodyPr wrap="square">
            <a:spAutoFit/>
          </a:bodyPr>
          <a:lstStyle>
            <a:lvl1pPr marL="0">
              <a:lnSpc>
                <a:spcPct val="114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0B5DC6D-1328-F057-4937-9566B46045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13580" y="1600200"/>
            <a:ext cx="3197860" cy="400110"/>
          </a:xfrm>
        </p:spPr>
        <p:txBody>
          <a:bodyPr/>
          <a:lstStyle>
            <a:lvl1pPr marL="0">
              <a:lnSpc>
                <a:spcPct val="100000"/>
              </a:lnSpc>
              <a:defRPr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213A885-1F4F-1728-31E0-7AA9E0754B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3580" y="2068286"/>
            <a:ext cx="3197860" cy="285271"/>
          </a:xfrm>
        </p:spPr>
        <p:txBody>
          <a:bodyPr wrap="square">
            <a:spAutoFit/>
          </a:bodyPr>
          <a:lstStyle>
            <a:lvl1pPr marL="0">
              <a:lnSpc>
                <a:spcPct val="114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4A5DFFB-1954-28F4-DD63-7C02542F5AF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80" y="1600200"/>
            <a:ext cx="3197860" cy="400110"/>
          </a:xfrm>
        </p:spPr>
        <p:txBody>
          <a:bodyPr/>
          <a:lstStyle>
            <a:lvl1pPr marL="0">
              <a:lnSpc>
                <a:spcPct val="100000"/>
              </a:lnSpc>
              <a:defRPr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998CCB19-1C2D-D834-6030-C8155F60D0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1180" y="2068286"/>
            <a:ext cx="3197860" cy="285271"/>
          </a:xfrm>
        </p:spPr>
        <p:txBody>
          <a:bodyPr wrap="square">
            <a:spAutoFit/>
          </a:bodyPr>
          <a:lstStyle>
            <a:lvl1pPr marL="0">
              <a:lnSpc>
                <a:spcPct val="114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AF32D0-2FC5-D590-193D-FFE83FF556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08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 userDrawn="1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.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524B870-2723-ED1E-1185-6DE6B4621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8958"/>
            <a:ext cx="1051560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rgbClr val="48484A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7ACBEB4B-02A4-6932-08E2-74720A3117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820" y="1600200"/>
            <a:ext cx="2395220" cy="707886"/>
          </a:xfrm>
        </p:spPr>
        <p:txBody>
          <a:bodyPr/>
          <a:lstStyle>
            <a:lvl1pPr marL="0">
              <a:lnSpc>
                <a:spcPct val="100000"/>
              </a:lnSpc>
              <a:defRPr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1367BD69-FD9E-3A9C-9AD5-BB452E4B7C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" y="2514600"/>
            <a:ext cx="2395220" cy="285271"/>
          </a:xfrm>
        </p:spPr>
        <p:txBody>
          <a:bodyPr wrap="square">
            <a:spAutoFit/>
          </a:bodyPr>
          <a:lstStyle>
            <a:lvl1pPr marL="0">
              <a:lnSpc>
                <a:spcPct val="114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209158C8-1C08-69E2-BAB5-DD560E43E6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7100" y="1600200"/>
            <a:ext cx="2395220" cy="707886"/>
          </a:xfrm>
        </p:spPr>
        <p:txBody>
          <a:bodyPr/>
          <a:lstStyle>
            <a:lvl1pPr marL="0">
              <a:lnSpc>
                <a:spcPct val="100000"/>
              </a:lnSpc>
              <a:defRPr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F38F664-8288-08C0-827F-D4BE9605E9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67100" y="2514600"/>
            <a:ext cx="2395220" cy="285271"/>
          </a:xfrm>
        </p:spPr>
        <p:txBody>
          <a:bodyPr wrap="square">
            <a:spAutoFit/>
          </a:bodyPr>
          <a:lstStyle>
            <a:lvl1pPr marL="0">
              <a:lnSpc>
                <a:spcPct val="114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92C7044-946E-1549-F8C4-1D8CFAD54F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8540" y="1600200"/>
            <a:ext cx="2395220" cy="707886"/>
          </a:xfrm>
        </p:spPr>
        <p:txBody>
          <a:bodyPr/>
          <a:lstStyle>
            <a:lvl1pPr marL="0">
              <a:lnSpc>
                <a:spcPct val="100000"/>
              </a:lnSpc>
              <a:defRPr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3A6B007A-FCEA-0F54-3DD8-D7974F6C92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8540" y="2514600"/>
            <a:ext cx="2395220" cy="285271"/>
          </a:xfrm>
        </p:spPr>
        <p:txBody>
          <a:bodyPr wrap="square">
            <a:spAutoFit/>
          </a:bodyPr>
          <a:lstStyle>
            <a:lvl1pPr marL="0">
              <a:lnSpc>
                <a:spcPct val="114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ABD4069-9F07-3CF6-4042-2D963DE17A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29980" y="1600200"/>
            <a:ext cx="2395220" cy="707886"/>
          </a:xfrm>
        </p:spPr>
        <p:txBody>
          <a:bodyPr/>
          <a:lstStyle>
            <a:lvl1pPr marL="0">
              <a:lnSpc>
                <a:spcPct val="100000"/>
              </a:lnSpc>
              <a:defRPr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CAC8C6CA-34FB-C4C1-AE9E-BD6767102F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29980" y="2514600"/>
            <a:ext cx="2395220" cy="285271"/>
          </a:xfrm>
        </p:spPr>
        <p:txBody>
          <a:bodyPr wrap="square">
            <a:spAutoFit/>
          </a:bodyPr>
          <a:lstStyle>
            <a:lvl1pPr marL="0">
              <a:lnSpc>
                <a:spcPct val="114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31593A7-C344-E87D-4B21-186A07D87C8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199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548958"/>
            <a:ext cx="10515600" cy="542521"/>
          </a:xfrm>
          <a:prstGeom prst="rect">
            <a:avLst/>
          </a:prstGeom>
        </p:spPr>
        <p:txBody>
          <a:bodyPr vert="horz" lIns="0" tIns="45720" rIns="0" bIns="4572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8E668A-37BC-FC5D-7F3E-0788EB036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0200"/>
            <a:ext cx="10515600" cy="1435136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86C92E4-0A3A-C23B-36EE-D6240BEFAC74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68" y="6404406"/>
            <a:ext cx="801152" cy="260616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9919B37-6C97-937F-AF66-DA1A96524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7232" y="63502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rgbClr val="77787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5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2" r:id="rId2"/>
    <p:sldLayoutId id="2147483674" r:id="rId3"/>
    <p:sldLayoutId id="2147483688" r:id="rId4"/>
    <p:sldLayoutId id="2147483678" r:id="rId5"/>
    <p:sldLayoutId id="2147483677" r:id="rId6"/>
    <p:sldLayoutId id="2147483679" r:id="rId7"/>
    <p:sldLayoutId id="2147483680" r:id="rId8"/>
    <p:sldLayoutId id="2147483681" r:id="rId9"/>
    <p:sldLayoutId id="2147483682" r:id="rId10"/>
    <p:sldLayoutId id="2147483661" r:id="rId11"/>
    <p:sldLayoutId id="2147483691" r:id="rId12"/>
    <p:sldLayoutId id="2147483684" r:id="rId13"/>
    <p:sldLayoutId id="2147483685" r:id="rId14"/>
    <p:sldLayoutId id="2147483687" r:id="rId15"/>
    <p:sldLayoutId id="2147483686" r:id="rId16"/>
    <p:sldLayoutId id="2147483683" r:id="rId17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14000"/>
        </a:lnSpc>
        <a:spcBef>
          <a:spcPts val="8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457200" rtl="0" eaLnBrk="1" latinLnBrk="0" hangingPunct="1">
        <a:lnSpc>
          <a:spcPct val="114000"/>
        </a:lnSpc>
        <a:spcBef>
          <a:spcPts val="800"/>
        </a:spcBef>
        <a:buClr>
          <a:schemeClr val="bg2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457200" rtl="0" eaLnBrk="1" latinLnBrk="0" hangingPunct="1">
        <a:lnSpc>
          <a:spcPct val="114000"/>
        </a:lnSpc>
        <a:spcBef>
          <a:spcPts val="8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-228600" algn="l" defTabSz="457200" rtl="0" eaLnBrk="1" latinLnBrk="0" hangingPunct="1">
        <a:lnSpc>
          <a:spcPct val="114000"/>
        </a:lnSpc>
        <a:spcBef>
          <a:spcPts val="8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Tx/>
        <a:buNone/>
        <a:defRPr sz="1000" b="0" i="0" kern="1200">
          <a:solidFill>
            <a:schemeClr val="tx2"/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528" userDrawn="1">
          <p15:clr>
            <a:srgbClr val="A4A3A4"/>
          </p15:clr>
        </p15:guide>
        <p15:guide id="5" pos="7152" userDrawn="1">
          <p15:clr>
            <a:srgbClr val="A4A3A4"/>
          </p15:clr>
        </p15:guide>
        <p15:guide id="6" orient="horz" pos="336" userDrawn="1">
          <p15:clr>
            <a:srgbClr val="A4A3A4"/>
          </p15:clr>
        </p15:guide>
        <p15:guide id="7" orient="horz" pos="1008" userDrawn="1">
          <p15:clr>
            <a:srgbClr val="547EBF"/>
          </p15:clr>
        </p15:guide>
        <p15:guide id="8" orient="horz" pos="3888" userDrawn="1">
          <p15:clr>
            <a:srgbClr val="A4A3A4"/>
          </p15:clr>
        </p15:guide>
        <p15:guide id="9" pos="2184" userDrawn="1">
          <p15:clr>
            <a:srgbClr val="F26B43"/>
          </p15:clr>
        </p15:guide>
        <p15:guide id="10" pos="5496" userDrawn="1">
          <p15:clr>
            <a:srgbClr val="F26B43"/>
          </p15:clr>
        </p15:guide>
        <p15:guide id="11" orient="horz" pos="720" userDrawn="1">
          <p15:clr>
            <a:srgbClr val="547EBF"/>
          </p15:clr>
        </p15:guide>
        <p15:guide id="12" orient="horz" pos="408" userDrawn="1">
          <p15:clr>
            <a:srgbClr val="A4A3A4"/>
          </p15:clr>
        </p15:guide>
        <p15:guide id="13" orient="horz" pos="1296" userDrawn="1">
          <p15:clr>
            <a:srgbClr val="5ACBF0"/>
          </p15:clr>
        </p15:guide>
        <p15:guide id="14" orient="horz" pos="1584" userDrawn="1">
          <p15:clr>
            <a:srgbClr val="5ACBF0"/>
          </p15:clr>
        </p15:guide>
        <p15:guide id="15" orient="horz" pos="1872" userDrawn="1">
          <p15:clr>
            <a:srgbClr val="5ACBF0"/>
          </p15:clr>
        </p15:guide>
        <p15:guide id="16" orient="horz" pos="2448" userDrawn="1">
          <p15:clr>
            <a:srgbClr val="5ACBF0"/>
          </p15:clr>
        </p15:guide>
        <p15:guide id="17" orient="horz" pos="2736" userDrawn="1">
          <p15:clr>
            <a:srgbClr val="5ACBF0"/>
          </p15:clr>
        </p15:guide>
        <p15:guide id="18" orient="horz" pos="3024" userDrawn="1">
          <p15:clr>
            <a:srgbClr val="5ACBF0"/>
          </p15:clr>
        </p15:guide>
        <p15:guide id="19" orient="horz" pos="3312" userDrawn="1">
          <p15:clr>
            <a:srgbClr val="5ACBF0"/>
          </p15:clr>
        </p15:guide>
        <p15:guide id="20" orient="horz" pos="36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em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en/latest/miniconda.html" TargetMode="External"/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posit.co/download/rstudio-deskto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73823-8F81-DF19-001E-EB92D5EDEE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3897229"/>
            <a:ext cx="3735849" cy="193002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July 2023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34767D-0097-0A8B-6DB8-CC6829895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898" y="2930927"/>
            <a:ext cx="4551095" cy="701731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Python and GIS User Guide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CCC04F-BFD1-81B3-E8D8-67D5B7F3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99" y="1496477"/>
            <a:ext cx="5539741" cy="1231106"/>
          </a:xfrm>
        </p:spPr>
        <p:txBody>
          <a:bodyPr anchor="t"/>
          <a:lstStyle/>
          <a:p>
            <a:r>
              <a:rPr lang="en-US" dirty="0"/>
              <a:t>Shared Parking Tool User Guide</a:t>
            </a:r>
          </a:p>
        </p:txBody>
      </p:sp>
    </p:spTree>
    <p:extLst>
      <p:ext uri="{BB962C8B-B14F-4D97-AF65-F5344CB8AC3E}">
        <p14:creationId xmlns:p14="http://schemas.microsoft.com/office/powerpoint/2010/main" val="4066953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84D9-BA4E-7F63-0DB7-E4E762EA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A9D66B7-A930-07DB-6BCA-B13D34AAA5F9}"/>
              </a:ext>
            </a:extLst>
          </p:cNvPr>
          <p:cNvSpPr txBox="1">
            <a:spLocks/>
          </p:cNvSpPr>
          <p:nvPr/>
        </p:nvSpPr>
        <p:spPr>
          <a:xfrm>
            <a:off x="838201" y="1361552"/>
            <a:ext cx="5041900" cy="707886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/>
                </a:solidFill>
              </a:rPr>
              <a:t>Open R Studio to use the R software language to analyze the parking model results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D76122-3DF9-D253-F35F-5BAB3FC6A6E2}"/>
              </a:ext>
            </a:extLst>
          </p:cNvPr>
          <p:cNvSpPr/>
          <p:nvPr/>
        </p:nvSpPr>
        <p:spPr>
          <a:xfrm>
            <a:off x="6176407" y="1026596"/>
            <a:ext cx="4605659" cy="476834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shot of R Studio</a:t>
            </a:r>
          </a:p>
        </p:txBody>
      </p:sp>
    </p:spTree>
    <p:extLst>
      <p:ext uri="{BB962C8B-B14F-4D97-AF65-F5344CB8AC3E}">
        <p14:creationId xmlns:p14="http://schemas.microsoft.com/office/powerpoint/2010/main" val="720130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84D9-BA4E-7F63-0DB7-E4E762EA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A9D66B7-A930-07DB-6BCA-B13D34AAA5F9}"/>
              </a:ext>
            </a:extLst>
          </p:cNvPr>
          <p:cNvSpPr txBox="1">
            <a:spLocks/>
          </p:cNvSpPr>
          <p:nvPr/>
        </p:nvSpPr>
        <p:spPr>
          <a:xfrm>
            <a:off x="838200" y="1400821"/>
            <a:ext cx="5041900" cy="707886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/>
                </a:solidFill>
              </a:rPr>
              <a:t>Open ‘Post-Processing’ folder: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270DCD-049C-353C-6CA3-E0CDA945FE1E}"/>
              </a:ext>
            </a:extLst>
          </p:cNvPr>
          <p:cNvSpPr txBox="1">
            <a:spLocks/>
          </p:cNvSpPr>
          <p:nvPr/>
        </p:nvSpPr>
        <p:spPr>
          <a:xfrm>
            <a:off x="838200" y="1796824"/>
            <a:ext cx="3388743" cy="2695575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Google Sans"/>
              </a:rPr>
              <a:t>Open R project titled ‘Post Process’:</a:t>
            </a: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In R Studio, open the ‘Post </a:t>
            </a:r>
            <a:r>
              <a:rPr lang="en-US" sz="1200" dirty="0" err="1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Process.R</a:t>
            </a: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’ script:</a:t>
            </a:r>
          </a:p>
          <a:p>
            <a:pPr marL="171450" indent="-171450">
              <a:buSzPct val="135000"/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2BFDB-E805-E596-4A9D-AE375C380D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690229-3688-6AD4-03E0-74B5723CDCE8}"/>
              </a:ext>
            </a:extLst>
          </p:cNvPr>
          <p:cNvGrpSpPr/>
          <p:nvPr/>
        </p:nvGrpSpPr>
        <p:grpSpPr>
          <a:xfrm>
            <a:off x="838200" y="2188457"/>
            <a:ext cx="1976322" cy="1459154"/>
            <a:chOff x="838200" y="2415035"/>
            <a:chExt cx="1976322" cy="14591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961B89-7017-934A-A3D4-3F027A05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415035"/>
              <a:ext cx="1976322" cy="145915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15507C-4D52-697D-CC6C-3F7D7799D790}"/>
                </a:ext>
              </a:extLst>
            </p:cNvPr>
            <p:cNvSpPr/>
            <p:nvPr/>
          </p:nvSpPr>
          <p:spPr>
            <a:xfrm>
              <a:off x="887519" y="3299604"/>
              <a:ext cx="1344283" cy="2587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B61357-D9F7-41AA-1C03-EED39FEE0B5A}"/>
              </a:ext>
            </a:extLst>
          </p:cNvPr>
          <p:cNvGrpSpPr/>
          <p:nvPr/>
        </p:nvGrpSpPr>
        <p:grpSpPr>
          <a:xfrm>
            <a:off x="841793" y="4097266"/>
            <a:ext cx="2876191" cy="2211776"/>
            <a:chOff x="841794" y="4097266"/>
            <a:chExt cx="2560608" cy="190699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05B382E-300B-35E1-C39C-279784460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1794" y="4097266"/>
              <a:ext cx="2560608" cy="190699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54D054-25F6-A9F4-11C5-F292A4768B3C}"/>
                </a:ext>
              </a:extLst>
            </p:cNvPr>
            <p:cNvSpPr/>
            <p:nvPr/>
          </p:nvSpPr>
          <p:spPr>
            <a:xfrm>
              <a:off x="887519" y="5153842"/>
              <a:ext cx="1234579" cy="1889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7E7744F-D264-ABA1-4A41-815FDC13C59F}"/>
              </a:ext>
            </a:extLst>
          </p:cNvPr>
          <p:cNvSpPr txBox="1">
            <a:spLocks/>
          </p:cNvSpPr>
          <p:nvPr/>
        </p:nvSpPr>
        <p:spPr>
          <a:xfrm>
            <a:off x="5552538" y="1754764"/>
            <a:ext cx="4825042" cy="2695575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 startAt="3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Google Sans"/>
              </a:rPr>
              <a:t>Install and load required R packages:</a:t>
            </a: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 startAt="3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  <a:sym typeface="Google Sans"/>
            </a:endParaRP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 startAt="3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  <a:sym typeface="Google Sans"/>
            </a:endParaRP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 startAt="3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  <a:sym typeface="Google Sans"/>
            </a:endParaRP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 startAt="3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  <a:sym typeface="Google Sans"/>
            </a:endParaRP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 startAt="3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  <a:sym typeface="Google Sans"/>
            </a:endParaRP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 startAt="3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  <a:sym typeface="Google Sans"/>
            </a:endParaRP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 startAt="3"/>
            </a:pP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Define the project type:</a:t>
            </a:r>
          </a:p>
          <a:p>
            <a:pPr marL="171450" indent="-171450">
              <a:buSzPct val="135000"/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200" dirty="0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B0318940-564B-E9AB-8F90-8B8E50883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538" y="2042051"/>
            <a:ext cx="5943600" cy="175196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5C13B4D-D681-8E28-CA7B-D4DF4D3440EE}"/>
              </a:ext>
            </a:extLst>
          </p:cNvPr>
          <p:cNvGrpSpPr/>
          <p:nvPr/>
        </p:nvGrpSpPr>
        <p:grpSpPr>
          <a:xfrm>
            <a:off x="5552538" y="4367735"/>
            <a:ext cx="5943600" cy="2216150"/>
            <a:chOff x="5552538" y="4367735"/>
            <a:chExt cx="5943600" cy="2216150"/>
          </a:xfrm>
        </p:grpSpPr>
        <p:pic>
          <p:nvPicPr>
            <p:cNvPr id="15" name="Picture 14" descr="Text&#10;&#10;Description automatically generated">
              <a:extLst>
                <a:ext uri="{FF2B5EF4-FFF2-40B4-BE49-F238E27FC236}">
                  <a16:creationId xmlns:a16="http://schemas.microsoft.com/office/drawing/2014/main" id="{0BFE5BBA-30B2-15A3-9B0B-F9DCA6B9C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2538" y="4367735"/>
              <a:ext cx="5943600" cy="221615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646E4F4-C011-9AD6-D797-7253367FC47D}"/>
                </a:ext>
              </a:extLst>
            </p:cNvPr>
            <p:cNvSpPr/>
            <p:nvPr/>
          </p:nvSpPr>
          <p:spPr>
            <a:xfrm>
              <a:off x="5710687" y="4753155"/>
              <a:ext cx="3217653" cy="2801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2058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84D9-BA4E-7F63-0DB7-E4E762EA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A9D66B7-A930-07DB-6BCA-B13D34AAA5F9}"/>
              </a:ext>
            </a:extLst>
          </p:cNvPr>
          <p:cNvSpPr txBox="1">
            <a:spLocks/>
          </p:cNvSpPr>
          <p:nvPr/>
        </p:nvSpPr>
        <p:spPr>
          <a:xfrm>
            <a:off x="838200" y="1400821"/>
            <a:ext cx="5041900" cy="707886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/>
                </a:solidFill>
              </a:rPr>
              <a:t>Set the directories: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270DCD-049C-353C-6CA3-E0CDA945FE1E}"/>
              </a:ext>
            </a:extLst>
          </p:cNvPr>
          <p:cNvSpPr txBox="1">
            <a:spLocks/>
          </p:cNvSpPr>
          <p:nvPr/>
        </p:nvSpPr>
        <p:spPr>
          <a:xfrm>
            <a:off x="838200" y="1796824"/>
            <a:ext cx="9677400" cy="2695575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Google Sans"/>
              </a:rPr>
              <a:t>The model directory should contain the folder titled “output.” In this example, we are using the project “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  <a:sym typeface="Google Sans"/>
              </a:rPr>
              <a:t>winooski_city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Google Sans"/>
              </a:rPr>
              <a:t>.” :</a:t>
            </a: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171450" indent="-171450">
              <a:buSzPct val="135000"/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2BFDB-E805-E596-4A9D-AE375C380D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DF9B4F-8369-5DE4-3267-E5A6A044673E}"/>
              </a:ext>
            </a:extLst>
          </p:cNvPr>
          <p:cNvGrpSpPr/>
          <p:nvPr/>
        </p:nvGrpSpPr>
        <p:grpSpPr>
          <a:xfrm>
            <a:off x="838200" y="2108707"/>
            <a:ext cx="5183038" cy="2851482"/>
            <a:chOff x="838200" y="2108707"/>
            <a:chExt cx="4337273" cy="213371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A350740-0B0C-EB82-1CCF-94E16848D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108707"/>
              <a:ext cx="4337273" cy="213371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6A2E7A-CF17-C681-042B-956C078BFE15}"/>
                </a:ext>
              </a:extLst>
            </p:cNvPr>
            <p:cNvSpPr/>
            <p:nvPr/>
          </p:nvSpPr>
          <p:spPr>
            <a:xfrm>
              <a:off x="1147313" y="2504710"/>
              <a:ext cx="3398808" cy="52316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2216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84D9-BA4E-7F63-0DB7-E4E762EA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A9D66B7-A930-07DB-6BCA-B13D34AAA5F9}"/>
              </a:ext>
            </a:extLst>
          </p:cNvPr>
          <p:cNvSpPr txBox="1">
            <a:spLocks/>
          </p:cNvSpPr>
          <p:nvPr/>
        </p:nvSpPr>
        <p:spPr>
          <a:xfrm>
            <a:off x="838200" y="1400821"/>
            <a:ext cx="5041900" cy="707886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/>
                </a:solidFill>
              </a:rPr>
              <a:t>Read the data: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270DCD-049C-353C-6CA3-E0CDA945FE1E}"/>
              </a:ext>
            </a:extLst>
          </p:cNvPr>
          <p:cNvSpPr txBox="1">
            <a:spLocks/>
          </p:cNvSpPr>
          <p:nvPr/>
        </p:nvSpPr>
        <p:spPr>
          <a:xfrm>
            <a:off x="838200" y="1796824"/>
            <a:ext cx="9677400" cy="2695575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Google Sans"/>
              </a:rPr>
              <a:t>Read in outputs from the Python model and shapefile inputs used for the SPA model. The folder “Source” containing additional R scripts must be in the same directory as the R project to run these steps:</a:t>
            </a: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171450" indent="-171450">
              <a:buSzPct val="135000"/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2BFDB-E805-E596-4A9D-AE375C380D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F735F9-6271-5231-B4B8-257B528ACCDD}"/>
              </a:ext>
            </a:extLst>
          </p:cNvPr>
          <p:cNvGrpSpPr/>
          <p:nvPr/>
        </p:nvGrpSpPr>
        <p:grpSpPr>
          <a:xfrm>
            <a:off x="838199" y="2324526"/>
            <a:ext cx="7820297" cy="1876537"/>
            <a:chOff x="838199" y="2324526"/>
            <a:chExt cx="7820297" cy="1876537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38553794-4A65-F29E-173C-D241439E3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199" y="2324526"/>
              <a:ext cx="7820297" cy="187653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4D97B7-D328-6162-3F64-359E543C917E}"/>
                </a:ext>
              </a:extLst>
            </p:cNvPr>
            <p:cNvSpPr/>
            <p:nvPr/>
          </p:nvSpPr>
          <p:spPr>
            <a:xfrm>
              <a:off x="1155940" y="2867047"/>
              <a:ext cx="4520241" cy="12391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8131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84D9-BA4E-7F63-0DB7-E4E762EA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A9D66B7-A930-07DB-6BCA-B13D34AAA5F9}"/>
              </a:ext>
            </a:extLst>
          </p:cNvPr>
          <p:cNvSpPr txBox="1">
            <a:spLocks/>
          </p:cNvSpPr>
          <p:nvPr/>
        </p:nvSpPr>
        <p:spPr>
          <a:xfrm>
            <a:off x="838200" y="1400821"/>
            <a:ext cx="5041900" cy="707886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/>
                </a:solidFill>
              </a:rPr>
              <a:t>Analyze the parking data: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270DCD-049C-353C-6CA3-E0CDA945FE1E}"/>
              </a:ext>
            </a:extLst>
          </p:cNvPr>
          <p:cNvSpPr txBox="1">
            <a:spLocks/>
          </p:cNvSpPr>
          <p:nvPr/>
        </p:nvSpPr>
        <p:spPr>
          <a:xfrm>
            <a:off x="838200" y="1796824"/>
            <a:ext cx="9677400" cy="2695575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Google Sans"/>
              </a:rPr>
              <a:t>Run the constraint check and demand check scripts to project parking capacity versus parking demand:</a:t>
            </a: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171450" indent="-171450">
              <a:buSzPct val="135000"/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2BFDB-E805-E596-4A9D-AE375C380D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288261-4841-4DC7-5C29-3F88CDF4FAC7}"/>
              </a:ext>
            </a:extLst>
          </p:cNvPr>
          <p:cNvGrpSpPr/>
          <p:nvPr/>
        </p:nvGrpSpPr>
        <p:grpSpPr>
          <a:xfrm>
            <a:off x="838199" y="2108707"/>
            <a:ext cx="6830683" cy="2716218"/>
            <a:chOff x="838199" y="2108707"/>
            <a:chExt cx="6830683" cy="2716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E727A42-ED0D-1F97-5CE5-1F9797911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199" y="2108707"/>
              <a:ext cx="6830683" cy="271621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CCC2B3-DFBA-9962-78E5-886D24616FBF}"/>
                </a:ext>
              </a:extLst>
            </p:cNvPr>
            <p:cNvSpPr/>
            <p:nvPr/>
          </p:nvSpPr>
          <p:spPr>
            <a:xfrm>
              <a:off x="1043796" y="2651228"/>
              <a:ext cx="5158596" cy="16706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451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84D9-BA4E-7F63-0DB7-E4E762EA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A9D66B7-A930-07DB-6BCA-B13D34AAA5F9}"/>
              </a:ext>
            </a:extLst>
          </p:cNvPr>
          <p:cNvSpPr txBox="1">
            <a:spLocks/>
          </p:cNvSpPr>
          <p:nvPr/>
        </p:nvSpPr>
        <p:spPr>
          <a:xfrm>
            <a:off x="838200" y="1400821"/>
            <a:ext cx="5041900" cy="707886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/>
                </a:solidFill>
              </a:rPr>
              <a:t>Perform counts analysis: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270DCD-049C-353C-6CA3-E0CDA945FE1E}"/>
              </a:ext>
            </a:extLst>
          </p:cNvPr>
          <p:cNvSpPr txBox="1">
            <a:spLocks/>
          </p:cNvSpPr>
          <p:nvPr/>
        </p:nvSpPr>
        <p:spPr>
          <a:xfrm>
            <a:off x="838200" y="1796824"/>
            <a:ext cx="9677400" cy="2695575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Google Sans"/>
              </a:rPr>
              <a:t>Develops counts for weekday and weekend demand by hour, day, and month:</a:t>
            </a: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171450" indent="-171450">
              <a:buSzPct val="135000"/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2BFDB-E805-E596-4A9D-AE375C380D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DA7FC8-9777-5B63-CF26-1A5372E0A7EB}"/>
              </a:ext>
            </a:extLst>
          </p:cNvPr>
          <p:cNvGrpSpPr/>
          <p:nvPr/>
        </p:nvGrpSpPr>
        <p:grpSpPr>
          <a:xfrm>
            <a:off x="838199" y="2108707"/>
            <a:ext cx="6860719" cy="3196538"/>
            <a:chOff x="838199" y="2108707"/>
            <a:chExt cx="6860719" cy="3196538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2B81BECF-1E4A-ED95-CC2E-2D8295E7F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199" y="2108707"/>
              <a:ext cx="6860719" cy="319653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389A1E-76E7-C171-1F3A-5BC6C418C3F2}"/>
                </a:ext>
              </a:extLst>
            </p:cNvPr>
            <p:cNvSpPr/>
            <p:nvPr/>
          </p:nvSpPr>
          <p:spPr>
            <a:xfrm>
              <a:off x="1147313" y="2108707"/>
              <a:ext cx="4848045" cy="15230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2257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84D9-BA4E-7F63-0DB7-E4E762EA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A9D66B7-A930-07DB-6BCA-B13D34AAA5F9}"/>
              </a:ext>
            </a:extLst>
          </p:cNvPr>
          <p:cNvSpPr txBox="1">
            <a:spLocks/>
          </p:cNvSpPr>
          <p:nvPr/>
        </p:nvSpPr>
        <p:spPr>
          <a:xfrm>
            <a:off x="838200" y="1400821"/>
            <a:ext cx="5041900" cy="707886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/>
                </a:solidFill>
              </a:rPr>
              <a:t>Export output: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270DCD-049C-353C-6CA3-E0CDA945FE1E}"/>
              </a:ext>
            </a:extLst>
          </p:cNvPr>
          <p:cNvSpPr txBox="1">
            <a:spLocks/>
          </p:cNvSpPr>
          <p:nvPr/>
        </p:nvSpPr>
        <p:spPr>
          <a:xfrm>
            <a:off x="838200" y="1796824"/>
            <a:ext cx="9677400" cy="2695575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Google Sans"/>
              </a:rPr>
              <a:t>Final step will export output as an Excel file:</a:t>
            </a: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171450" indent="-171450">
              <a:buSzPct val="135000"/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2BFDB-E805-E596-4A9D-AE375C380D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981DF7-2027-BE1E-BAB0-D012E299F6FA}"/>
              </a:ext>
            </a:extLst>
          </p:cNvPr>
          <p:cNvGrpSpPr/>
          <p:nvPr/>
        </p:nvGrpSpPr>
        <p:grpSpPr>
          <a:xfrm>
            <a:off x="838200" y="2108707"/>
            <a:ext cx="6847936" cy="2497799"/>
            <a:chOff x="838200" y="2108707"/>
            <a:chExt cx="5943600" cy="1978025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5D12346E-448B-5AFD-6B1E-93824050F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2108707"/>
              <a:ext cx="5943600" cy="1978025"/>
            </a:xfrm>
            <a:prstGeom prst="rect">
              <a:avLst/>
            </a:prstGeom>
            <a:noFill/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3D3649-4D9E-F405-84C3-8D016B2917C1}"/>
                </a:ext>
              </a:extLst>
            </p:cNvPr>
            <p:cNvSpPr/>
            <p:nvPr/>
          </p:nvSpPr>
          <p:spPr>
            <a:xfrm>
              <a:off x="1130060" y="2932981"/>
              <a:ext cx="5572665" cy="11537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7274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2">
            <a:extLst>
              <a:ext uri="{FF2B5EF4-FFF2-40B4-BE49-F238E27FC236}">
                <a16:creationId xmlns:a16="http://schemas.microsoft.com/office/drawing/2014/main" id="{A2081AB8-D604-E2A4-74B2-C54AF8FC0333}"/>
              </a:ext>
            </a:extLst>
          </p:cNvPr>
          <p:cNvSpPr txBox="1"/>
          <p:nvPr/>
        </p:nvSpPr>
        <p:spPr>
          <a:xfrm>
            <a:off x="838200" y="2677160"/>
            <a:ext cx="8902700" cy="148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91425" rIns="91425" bIns="91425" anchor="ctr" anchorCtr="0">
            <a:noAutofit/>
          </a:bodyPr>
          <a:lstStyle/>
          <a:p>
            <a:r>
              <a:rPr lang="en" sz="1600" b="1" dirty="0">
                <a:solidFill>
                  <a:srgbClr val="48484A"/>
                </a:solidFill>
                <a:latin typeface="Arial" panose="020B0604020202020204" pitchFamily="34" charset="0"/>
                <a:ea typeface="Google Sans Medium"/>
                <a:cs typeface="Arial" panose="020B0604020202020204" pitchFamily="34" charset="0"/>
                <a:sym typeface="Google Sans Medium"/>
              </a:rPr>
              <a:t>SECTION 3:</a:t>
            </a:r>
          </a:p>
          <a:p>
            <a:r>
              <a:rPr lang="en-US" sz="4000" b="1" dirty="0">
                <a:solidFill>
                  <a:schemeClr val="bg2"/>
                </a:solidFill>
                <a:latin typeface="Arial" panose="020B0604020202020204" pitchFamily="34" charset="0"/>
                <a:ea typeface="Google Sans Medium"/>
                <a:cs typeface="Arial" panose="020B0604020202020204" pitchFamily="34" charset="0"/>
                <a:sym typeface="Google Sans Medium"/>
              </a:rPr>
              <a:t>POST-PROCESSING OUTPUTS</a:t>
            </a:r>
            <a:endParaRPr lang="en-US" sz="2000" b="1" dirty="0">
              <a:solidFill>
                <a:schemeClr val="bg2"/>
              </a:solidFill>
              <a:latin typeface="Arial" panose="020B0604020202020204" pitchFamily="34" charset="0"/>
              <a:ea typeface="Google Sans Medium"/>
              <a:cs typeface="Arial" panose="020B0604020202020204" pitchFamily="34" charset="0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8603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84D9-BA4E-7F63-0DB7-E4E762EA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 OUTPUT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A9D66B7-A930-07DB-6BCA-B13D34AAA5F9}"/>
              </a:ext>
            </a:extLst>
          </p:cNvPr>
          <p:cNvSpPr txBox="1">
            <a:spLocks/>
          </p:cNvSpPr>
          <p:nvPr/>
        </p:nvSpPr>
        <p:spPr>
          <a:xfrm>
            <a:off x="838198" y="1600200"/>
            <a:ext cx="10572233" cy="707886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/>
                </a:solidFill>
              </a:rPr>
              <a:t>Post-processing will generate the Excel file ‘visualization.xlsx’ in the model directory: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270DCD-049C-353C-6CA3-E0CDA945FE1E}"/>
              </a:ext>
            </a:extLst>
          </p:cNvPr>
          <p:cNvSpPr txBox="1">
            <a:spLocks/>
          </p:cNvSpPr>
          <p:nvPr/>
        </p:nvSpPr>
        <p:spPr>
          <a:xfrm>
            <a:off x="838199" y="2057399"/>
            <a:ext cx="7123981" cy="2695575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Google Sans"/>
              </a:rPr>
              <a:t>“Overall summaries” : Contains pivot tables showing high-level summaries of parking by type or street with changeable filters for month, day, hour, and parking type (ex. Residential, on-street, commercial).</a:t>
            </a:r>
          </a:p>
          <a:p>
            <a:pPr marL="171450" indent="-17145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“</a:t>
            </a:r>
            <a:r>
              <a:rPr lang="en-US" sz="1200" dirty="0" err="1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OnStreet</a:t>
            </a: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 3 period” : Shows on-street percent utilization for parking lots by street name for hours 8, 13, and 18.</a:t>
            </a:r>
          </a:p>
          <a:p>
            <a:pPr marL="171450" indent="-17145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“Single Street Pivot” : Shows total parking demand and percent utilization for all lots over a 1-day period on a given street.</a:t>
            </a:r>
          </a:p>
          <a:p>
            <a:pPr marL="171450" indent="-17145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“</a:t>
            </a:r>
            <a:r>
              <a:rPr lang="en-US" sz="1200" dirty="0" err="1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parking_formatted</a:t>
            </a: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” : Geographic information of parking lots.</a:t>
            </a:r>
          </a:p>
          <a:p>
            <a:pPr marL="171450" indent="-17145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“timeseries” : Raw data for parking utilization by street, time, and land use.</a:t>
            </a:r>
          </a:p>
          <a:p>
            <a:pPr marL="171450" indent="-171450">
              <a:buSzPct val="135000"/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2BFDB-E805-E596-4A9D-AE375C380D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unlight in the forest">
            <a:extLst>
              <a:ext uri="{FF2B5EF4-FFF2-40B4-BE49-F238E27FC236}">
                <a16:creationId xmlns:a16="http://schemas.microsoft.com/office/drawing/2014/main" id="{9DC140A9-750E-635E-E219-ED38666CBB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86ABE66-4CAD-A1B4-00CC-0EEA84CD098B}"/>
              </a:ext>
            </a:extLst>
          </p:cNvPr>
          <p:cNvGrpSpPr/>
          <p:nvPr/>
        </p:nvGrpSpPr>
        <p:grpSpPr>
          <a:xfrm>
            <a:off x="-2956401" y="607538"/>
            <a:ext cx="12515643" cy="7600144"/>
            <a:chOff x="3788305" y="971472"/>
            <a:chExt cx="7355683" cy="4466750"/>
          </a:xfrm>
        </p:grpSpPr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AB883615-32C6-81E7-0E72-F98D74BE6940}"/>
                </a:ext>
              </a:extLst>
            </p:cNvPr>
            <p:cNvSpPr/>
            <p:nvPr/>
          </p:nvSpPr>
          <p:spPr>
            <a:xfrm>
              <a:off x="3788305" y="971472"/>
              <a:ext cx="6227642" cy="3894990"/>
            </a:xfrm>
            <a:prstGeom prst="triangle">
              <a:avLst/>
            </a:prstGeom>
            <a:gradFill>
              <a:gsLst>
                <a:gs pos="0">
                  <a:schemeClr val="bg2"/>
                </a:gs>
                <a:gs pos="100000">
                  <a:schemeClr val="bg2">
                    <a:alpha val="41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EC116C91-6A64-F0D5-F9FA-02DA566935A6}"/>
                </a:ext>
              </a:extLst>
            </p:cNvPr>
            <p:cNvSpPr/>
            <p:nvPr/>
          </p:nvSpPr>
          <p:spPr>
            <a:xfrm>
              <a:off x="6269692" y="2389664"/>
              <a:ext cx="4874296" cy="3048558"/>
            </a:xfrm>
            <a:prstGeom prst="triangle">
              <a:avLst/>
            </a:prstGeom>
            <a:gradFill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2">
            <a:extLst>
              <a:ext uri="{FF2B5EF4-FFF2-40B4-BE49-F238E27FC236}">
                <a16:creationId xmlns:a16="http://schemas.microsoft.com/office/drawing/2014/main" id="{70D4D503-83E0-DB8A-D9A2-5B2FD5C86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944" y="2721114"/>
            <a:ext cx="8546067" cy="70788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" name="Teardrop 2">
            <a:extLst>
              <a:ext uri="{FF2B5EF4-FFF2-40B4-BE49-F238E27FC236}">
                <a16:creationId xmlns:a16="http://schemas.microsoft.com/office/drawing/2014/main" id="{5A52C8D5-AD92-F544-8FD5-3117F98D4826}"/>
              </a:ext>
            </a:extLst>
          </p:cNvPr>
          <p:cNvSpPr/>
          <p:nvPr/>
        </p:nvSpPr>
        <p:spPr>
          <a:xfrm>
            <a:off x="11709741" y="139152"/>
            <a:ext cx="375856" cy="375856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b="1" dirty="0"/>
              <a:t>NOTE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0F2BAD6-84C6-0BBA-B083-7CC729D0D3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8944" y="4220623"/>
            <a:ext cx="4319850" cy="317395"/>
          </a:xfrm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</a:rPr>
              <a:t>PROJECT MANAGER NAME A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76BE6B5-0A97-EBBB-1FF3-38F5BE0F5A36}"/>
              </a:ext>
            </a:extLst>
          </p:cNvPr>
          <p:cNvSpPr txBox="1">
            <a:spLocks/>
          </p:cNvSpPr>
          <p:nvPr/>
        </p:nvSpPr>
        <p:spPr>
          <a:xfrm>
            <a:off x="848944" y="4463655"/>
            <a:ext cx="4319851" cy="276276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8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800"/>
              </a:spcBef>
              <a:buClr>
                <a:schemeClr val="bg2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8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8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DIRECTOR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E557C7C-61A5-C2E5-DDF9-EF33B928712D}"/>
              </a:ext>
            </a:extLst>
          </p:cNvPr>
          <p:cNvSpPr txBox="1">
            <a:spLocks/>
          </p:cNvSpPr>
          <p:nvPr/>
        </p:nvSpPr>
        <p:spPr>
          <a:xfrm>
            <a:off x="848944" y="4771201"/>
            <a:ext cx="4319851" cy="460077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8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800"/>
              </a:spcBef>
              <a:buClr>
                <a:schemeClr val="bg2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8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8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aproject.manager@rsginc.com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+1 802 555 55555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CFC28E-849C-0F77-8FC5-B819C0750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45" y="5859679"/>
            <a:ext cx="1619865" cy="41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7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76B5305-AC6A-CFB1-6CBB-6440EB49D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094785"/>
              </p:ext>
            </p:extLst>
          </p:nvPr>
        </p:nvGraphicFramePr>
        <p:xfrm>
          <a:off x="859183" y="2148840"/>
          <a:ext cx="446262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097">
                  <a:extLst>
                    <a:ext uri="{9D8B030D-6E8A-4147-A177-3AD203B41FA5}">
                      <a16:colId xmlns:a16="http://schemas.microsoft.com/office/drawing/2014/main" val="2651842716"/>
                    </a:ext>
                  </a:extLst>
                </a:gridCol>
                <a:gridCol w="795529">
                  <a:extLst>
                    <a:ext uri="{9D8B030D-6E8A-4147-A177-3AD203B41FA5}">
                      <a16:colId xmlns:a16="http://schemas.microsoft.com/office/drawing/2014/main" val="5716714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SECTION 2: </a:t>
                      </a:r>
                      <a:br>
                        <a:rPr lang="en-US" sz="1400" b="1" dirty="0">
                          <a:solidFill>
                            <a:schemeClr val="bg2"/>
                          </a:solidFill>
                        </a:rPr>
                      </a:b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Installation &amp; Running</a:t>
                      </a:r>
                    </a:p>
                  </a:txBody>
                  <a:tcPr marL="0" marR="0" marT="182880" marB="18288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en-US" sz="16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3-6</a:t>
                      </a:r>
                    </a:p>
                  </a:txBody>
                  <a:tcPr marL="0" marR="0" marT="182880" marB="18288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730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SECTION 3: </a:t>
                      </a:r>
                      <a:br>
                        <a:rPr lang="en-US" sz="1400" b="1" dirty="0">
                          <a:solidFill>
                            <a:schemeClr val="bg2"/>
                          </a:solidFill>
                        </a:rPr>
                      </a:b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Outputs &amp; Post-Processing </a:t>
                      </a:r>
                    </a:p>
                  </a:txBody>
                  <a:tcPr marL="0" marR="0" marT="182880" marB="18288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en-US" sz="16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7-14</a:t>
                      </a:r>
                    </a:p>
                  </a:txBody>
                  <a:tcPr marL="0" marR="0" marT="182880" marB="18288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88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SECTION 4: </a:t>
                      </a:r>
                      <a:br>
                        <a:rPr lang="en-US" sz="1400" b="1" dirty="0">
                          <a:solidFill>
                            <a:schemeClr val="bg2"/>
                          </a:solidFill>
                        </a:rPr>
                      </a:b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Post-Processing Outputs</a:t>
                      </a:r>
                    </a:p>
                  </a:txBody>
                  <a:tcPr marL="0" marR="0" marT="182880" marB="18288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en-US" sz="16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15-16</a:t>
                      </a:r>
                    </a:p>
                  </a:txBody>
                  <a:tcPr marL="0" marR="0" marT="182880" marB="18288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8782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12657510-71A7-7D5F-F4D1-111658C31344}"/>
              </a:ext>
            </a:extLst>
          </p:cNvPr>
          <p:cNvSpPr txBox="1">
            <a:spLocks/>
          </p:cNvSpPr>
          <p:nvPr/>
        </p:nvSpPr>
        <p:spPr>
          <a:xfrm>
            <a:off x="838200" y="861986"/>
            <a:ext cx="1051560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baseline="0">
                <a:solidFill>
                  <a:srgbClr val="48484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 of Contents</a:t>
            </a:r>
            <a:endParaRPr lang="en-US" b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BE60BE-E9BB-0B38-10AA-019352F80619}"/>
              </a:ext>
            </a:extLst>
          </p:cNvPr>
          <p:cNvSpPr txBox="1">
            <a:spLocks/>
          </p:cNvSpPr>
          <p:nvPr/>
        </p:nvSpPr>
        <p:spPr>
          <a:xfrm>
            <a:off x="838199" y="533400"/>
            <a:ext cx="10515601" cy="32861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0"/>
              </a:spcBef>
              <a:buFontTx/>
              <a:buNone/>
              <a:defRPr sz="2000" b="1" i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800"/>
              </a:spcBef>
              <a:buClr>
                <a:schemeClr val="bg2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8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8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RSG ITE and ULI Spatial Parking Demand Tool</a:t>
            </a:r>
          </a:p>
        </p:txBody>
      </p:sp>
      <p:pic>
        <p:nvPicPr>
          <p:cNvPr id="11" name="Google Shape;225;p27" descr="Multiple interweaving highways with cars driving in different directions">
            <a:extLst>
              <a:ext uri="{FF2B5EF4-FFF2-40B4-BE49-F238E27FC236}">
                <a16:creationId xmlns:a16="http://schemas.microsoft.com/office/drawing/2014/main" id="{C17107D1-DBE0-4D83-114B-CFEA46FE5329}"/>
              </a:ext>
            </a:extLst>
          </p:cNvPr>
          <p:cNvPicPr preferRelativeResize="0"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7110" y="810655"/>
            <a:ext cx="5236690" cy="523669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319A5A-9879-9717-2508-3633650C25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5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2">
            <a:extLst>
              <a:ext uri="{FF2B5EF4-FFF2-40B4-BE49-F238E27FC236}">
                <a16:creationId xmlns:a16="http://schemas.microsoft.com/office/drawing/2014/main" id="{A2081AB8-D604-E2A4-74B2-C54AF8FC0333}"/>
              </a:ext>
            </a:extLst>
          </p:cNvPr>
          <p:cNvSpPr txBox="1"/>
          <p:nvPr/>
        </p:nvSpPr>
        <p:spPr>
          <a:xfrm>
            <a:off x="838200" y="2677160"/>
            <a:ext cx="8902700" cy="148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91425" rIns="91425" bIns="91425" anchor="ctr" anchorCtr="0">
            <a:noAutofit/>
          </a:bodyPr>
          <a:lstStyle/>
          <a:p>
            <a:r>
              <a:rPr lang="en" sz="1600" b="1" dirty="0">
                <a:solidFill>
                  <a:srgbClr val="48484A"/>
                </a:solidFill>
                <a:latin typeface="Arial" panose="020B0604020202020204" pitchFamily="34" charset="0"/>
                <a:ea typeface="Google Sans Medium"/>
                <a:cs typeface="Arial" panose="020B0604020202020204" pitchFamily="34" charset="0"/>
                <a:sym typeface="Google Sans Medium"/>
              </a:rPr>
              <a:t>SECTION 1:</a:t>
            </a:r>
          </a:p>
          <a:p>
            <a:r>
              <a:rPr lang="en-US" sz="4000" b="1" dirty="0">
                <a:solidFill>
                  <a:schemeClr val="bg2"/>
                </a:solidFill>
                <a:latin typeface="Arial" panose="020B0604020202020204" pitchFamily="34" charset="0"/>
                <a:ea typeface="Google Sans Medium"/>
                <a:cs typeface="Arial" panose="020B0604020202020204" pitchFamily="34" charset="0"/>
                <a:sym typeface="Google Sans Medium"/>
              </a:rPr>
              <a:t>INPUTS TO THE GIS PARKING TOOL</a:t>
            </a:r>
            <a:endParaRPr lang="en-US" sz="2000" b="1" dirty="0">
              <a:solidFill>
                <a:schemeClr val="bg2"/>
              </a:solidFill>
              <a:latin typeface="Arial" panose="020B0604020202020204" pitchFamily="34" charset="0"/>
              <a:ea typeface="Google Sans Medium"/>
              <a:cs typeface="Arial" panose="020B0604020202020204" pitchFamily="34" charset="0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90620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2">
            <a:extLst>
              <a:ext uri="{FF2B5EF4-FFF2-40B4-BE49-F238E27FC236}">
                <a16:creationId xmlns:a16="http://schemas.microsoft.com/office/drawing/2014/main" id="{A2081AB8-D604-E2A4-74B2-C54AF8FC0333}"/>
              </a:ext>
            </a:extLst>
          </p:cNvPr>
          <p:cNvSpPr txBox="1"/>
          <p:nvPr/>
        </p:nvSpPr>
        <p:spPr>
          <a:xfrm>
            <a:off x="838200" y="2677160"/>
            <a:ext cx="8902700" cy="148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91425" rIns="91425" bIns="91425" anchor="ctr" anchorCtr="0">
            <a:noAutofit/>
          </a:bodyPr>
          <a:lstStyle/>
          <a:p>
            <a:r>
              <a:rPr lang="en" sz="1600" b="1" dirty="0">
                <a:solidFill>
                  <a:srgbClr val="48484A"/>
                </a:solidFill>
                <a:latin typeface="Arial" panose="020B0604020202020204" pitchFamily="34" charset="0"/>
                <a:ea typeface="Google Sans Medium"/>
                <a:cs typeface="Arial" panose="020B0604020202020204" pitchFamily="34" charset="0"/>
                <a:sym typeface="Google Sans Medium"/>
              </a:rPr>
              <a:t>SECTION 2:</a:t>
            </a:r>
          </a:p>
          <a:p>
            <a:r>
              <a:rPr lang="en-US" sz="4000" b="1" dirty="0">
                <a:solidFill>
                  <a:schemeClr val="bg2"/>
                </a:solidFill>
                <a:latin typeface="Arial" panose="020B0604020202020204" pitchFamily="34" charset="0"/>
                <a:ea typeface="Google Sans Medium"/>
                <a:cs typeface="Arial" panose="020B0604020202020204" pitchFamily="34" charset="0"/>
                <a:sym typeface="Google Sans Medium"/>
              </a:rPr>
              <a:t>INSTALLATION &amp; BACKGROUND SOFTWARE</a:t>
            </a:r>
            <a:endParaRPr lang="en-US" sz="2000" b="1" dirty="0">
              <a:solidFill>
                <a:schemeClr val="bg2"/>
              </a:solidFill>
              <a:latin typeface="Arial" panose="020B0604020202020204" pitchFamily="34" charset="0"/>
              <a:ea typeface="Google Sans Medium"/>
              <a:cs typeface="Arial" panose="020B0604020202020204" pitchFamily="34" charset="0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3206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84D9-BA4E-7F63-0DB7-E4E762EA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SOFTWARE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A9D66B7-A930-07DB-6BCA-B13D34AAA5F9}"/>
              </a:ext>
            </a:extLst>
          </p:cNvPr>
          <p:cNvSpPr txBox="1">
            <a:spLocks/>
          </p:cNvSpPr>
          <p:nvPr/>
        </p:nvSpPr>
        <p:spPr>
          <a:xfrm>
            <a:off x="838200" y="1600200"/>
            <a:ext cx="5041900" cy="707886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/>
                </a:solidFill>
              </a:rPr>
              <a:t>Necessary software to run the tool: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270DCD-049C-353C-6CA3-E0CDA945FE1E}"/>
              </a:ext>
            </a:extLst>
          </p:cNvPr>
          <p:cNvSpPr txBox="1">
            <a:spLocks/>
          </p:cNvSpPr>
          <p:nvPr/>
        </p:nvSpPr>
        <p:spPr>
          <a:xfrm>
            <a:off x="838200" y="2057399"/>
            <a:ext cx="5041900" cy="2695575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dirty="0" err="1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Conda</a:t>
            </a: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 via </a:t>
            </a: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  <a:hlinkClick r:id="rId2"/>
              </a:rPr>
              <a:t>Anaconda</a:t>
            </a: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 or </a:t>
            </a:r>
            <a:r>
              <a:rPr lang="en-US" sz="1200" dirty="0" err="1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  <a:hlinkClick r:id="rId3"/>
              </a:rPr>
              <a:t>Miniconda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 and </a:t>
            </a: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R Studio (</a:t>
            </a: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  <a:hlinkClick r:id="rId4"/>
              </a:rPr>
              <a:t>https://posit.co/download/rstudio-desktop/</a:t>
            </a: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) </a:t>
            </a:r>
          </a:p>
          <a:p>
            <a:pPr marL="171450" indent="-17145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GIS software (</a:t>
            </a:r>
            <a:r>
              <a:rPr lang="en-US" sz="1200" dirty="0" err="1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QGIS</a:t>
            </a: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, ArcGIS, ArcMap) </a:t>
            </a:r>
          </a:p>
          <a:p>
            <a:pPr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</a:pPr>
            <a:endParaRPr lang="en-US" sz="12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171450" indent="-171450">
              <a:buSzPct val="135000"/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2BFDB-E805-E596-4A9D-AE375C380D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F39F342-00A0-D7D8-BEAB-B4C9B53AD1FB}"/>
              </a:ext>
            </a:extLst>
          </p:cNvPr>
          <p:cNvSpPr txBox="1">
            <a:spLocks/>
          </p:cNvSpPr>
          <p:nvPr/>
        </p:nvSpPr>
        <p:spPr>
          <a:xfrm>
            <a:off x="838200" y="3176587"/>
            <a:ext cx="5041900" cy="707886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/>
                </a:solidFill>
              </a:rPr>
              <a:t>Download the SPA Code: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B122ACC-1DE9-B865-8482-AF52BFA12476}"/>
              </a:ext>
            </a:extLst>
          </p:cNvPr>
          <p:cNvSpPr txBox="1">
            <a:spLocks/>
          </p:cNvSpPr>
          <p:nvPr/>
        </p:nvSpPr>
        <p:spPr>
          <a:xfrm>
            <a:off x="838200" y="3654674"/>
            <a:ext cx="5041900" cy="2695575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Move/install “</a:t>
            </a:r>
            <a:r>
              <a:rPr lang="en-US" sz="1200" dirty="0" err="1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Shared_Parking</a:t>
            </a: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” folder in root C drive or local Documents location</a:t>
            </a:r>
          </a:p>
          <a:p>
            <a:pPr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</a:pP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[INSERT SCREENSHOT FROM GITHUB]</a:t>
            </a:r>
          </a:p>
          <a:p>
            <a:pPr marL="171450" indent="-171450">
              <a:buSzPct val="135000"/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4990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84D9-BA4E-7F63-0DB7-E4E762EA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THE TOOL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A9D66B7-A930-07DB-6BCA-B13D34AAA5F9}"/>
              </a:ext>
            </a:extLst>
          </p:cNvPr>
          <p:cNvSpPr txBox="1">
            <a:spLocks/>
          </p:cNvSpPr>
          <p:nvPr/>
        </p:nvSpPr>
        <p:spPr>
          <a:xfrm>
            <a:off x="838199" y="1600200"/>
            <a:ext cx="5752382" cy="707886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/>
                </a:solidFill>
              </a:rPr>
              <a:t>Use Anaconda prompt to install the SPA Tool: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270DCD-049C-353C-6CA3-E0CDA945FE1E}"/>
              </a:ext>
            </a:extLst>
          </p:cNvPr>
          <p:cNvSpPr txBox="1">
            <a:spLocks/>
          </p:cNvSpPr>
          <p:nvPr/>
        </p:nvSpPr>
        <p:spPr>
          <a:xfrm>
            <a:off x="838200" y="2057399"/>
            <a:ext cx="10647066" cy="2695575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Open an Anaconda Prompt:</a:t>
            </a: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  <a:sym typeface="Google Sans"/>
            </a:endParaRP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  <a:sym typeface="Google Sans"/>
            </a:endParaRP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  <a:sym typeface="Google Sans"/>
            </a:endParaRP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  <a:sym typeface="Google Sans"/>
            </a:endParaRP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  <a:sym typeface="Google Sans"/>
            </a:endParaRP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  <a:sym typeface="Google Sans"/>
            </a:endParaRP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  <a:sym typeface="Google Sans"/>
            </a:endParaRP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  <a:sym typeface="Google Sans"/>
            </a:endParaRP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/>
            </a:pPr>
            <a:r>
              <a:rPr lang="en-US" sz="1200" dirty="0"/>
              <a:t>Install the Shared Parking Environment by running the .</a:t>
            </a:r>
            <a:r>
              <a:rPr lang="en-US" sz="1200" dirty="0" err="1"/>
              <a:t>yml</a:t>
            </a:r>
            <a:r>
              <a:rPr lang="en-US" sz="1200" dirty="0"/>
              <a:t> file:</a:t>
            </a:r>
          </a:p>
          <a:p>
            <a:pPr marL="171450" indent="-171450">
              <a:buSzPct val="135000"/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SzPct val="135000"/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SzPct val="135000"/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2BFDB-E805-E596-4A9D-AE375C380D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F03C8-673E-E5B0-179E-9033DE94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80613"/>
            <a:ext cx="2418080" cy="2372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6BA5A6-F8C3-5A5F-4BC1-F97E3E2E4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335437"/>
            <a:ext cx="4674726" cy="8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82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84D9-BA4E-7F63-0DB7-E4E762EA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TOOL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A9D66B7-A930-07DB-6BCA-B13D34AAA5F9}"/>
              </a:ext>
            </a:extLst>
          </p:cNvPr>
          <p:cNvSpPr txBox="1">
            <a:spLocks/>
          </p:cNvSpPr>
          <p:nvPr/>
        </p:nvSpPr>
        <p:spPr>
          <a:xfrm>
            <a:off x="838199" y="1600200"/>
            <a:ext cx="6364858" cy="707886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/>
                </a:solidFill>
              </a:rPr>
              <a:t>Use the Anaconda prompt to activate the SPA Tool: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270DCD-049C-353C-6CA3-E0CDA945FE1E}"/>
              </a:ext>
            </a:extLst>
          </p:cNvPr>
          <p:cNvSpPr txBox="1">
            <a:spLocks/>
          </p:cNvSpPr>
          <p:nvPr/>
        </p:nvSpPr>
        <p:spPr>
          <a:xfrm>
            <a:off x="838200" y="2057399"/>
            <a:ext cx="5041900" cy="2695575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Activate the SPA Tool</a:t>
            </a: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  <a:sym typeface="Google Sans"/>
            </a:endParaRP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  <a:sym typeface="Google Sans"/>
            </a:endParaRP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/>
            </a:pPr>
            <a:r>
              <a:rPr lang="en-US" sz="1200" dirty="0"/>
              <a:t>Run the tool using “</a:t>
            </a:r>
            <a:r>
              <a:rPr lang="en-US" sz="1200" dirty="0" err="1"/>
              <a:t>cnfg.yaml</a:t>
            </a:r>
            <a:r>
              <a:rPr lang="en-US" sz="1200" dirty="0"/>
              <a:t>” example configuration:</a:t>
            </a:r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/>
            </a:pPr>
            <a:endParaRPr lang="en-US" sz="1200" dirty="0"/>
          </a:p>
          <a:p>
            <a:pPr marL="228600" indent="-22860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00000"/>
              <a:buFont typeface="+mj-lt"/>
              <a:buAutoNum type="arabicPeriod"/>
            </a:pPr>
            <a:r>
              <a:rPr lang="en-US" sz="1200" dirty="0"/>
              <a:t> The following output should be produced:</a:t>
            </a:r>
          </a:p>
          <a:p>
            <a:pPr marL="171450" indent="-171450">
              <a:buSzPct val="135000"/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2BFDB-E805-E596-4A9D-AE375C380D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86C59-118E-083D-E27E-65D0BBED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400083"/>
            <a:ext cx="4280120" cy="6096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499D5E-2732-0FFE-5651-82A9DA317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062410"/>
            <a:ext cx="6604339" cy="19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D66FA6-B68E-1898-06E8-E28FAD892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47" y="3358359"/>
            <a:ext cx="7838485" cy="31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4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2">
            <a:extLst>
              <a:ext uri="{FF2B5EF4-FFF2-40B4-BE49-F238E27FC236}">
                <a16:creationId xmlns:a16="http://schemas.microsoft.com/office/drawing/2014/main" id="{A2081AB8-D604-E2A4-74B2-C54AF8FC0333}"/>
              </a:ext>
            </a:extLst>
          </p:cNvPr>
          <p:cNvSpPr txBox="1"/>
          <p:nvPr/>
        </p:nvSpPr>
        <p:spPr>
          <a:xfrm>
            <a:off x="838200" y="2677160"/>
            <a:ext cx="8902700" cy="148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91425" rIns="91425" bIns="91425" anchor="ctr" anchorCtr="0">
            <a:noAutofit/>
          </a:bodyPr>
          <a:lstStyle/>
          <a:p>
            <a:r>
              <a:rPr lang="en" sz="1600" b="1" dirty="0">
                <a:solidFill>
                  <a:srgbClr val="48484A"/>
                </a:solidFill>
                <a:latin typeface="Arial" panose="020B0604020202020204" pitchFamily="34" charset="0"/>
                <a:ea typeface="Google Sans Medium"/>
                <a:cs typeface="Arial" panose="020B0604020202020204" pitchFamily="34" charset="0"/>
                <a:sym typeface="Google Sans Medium"/>
              </a:rPr>
              <a:t>SECTION 3:</a:t>
            </a:r>
          </a:p>
          <a:p>
            <a:r>
              <a:rPr lang="en-US" sz="4000" b="1" dirty="0">
                <a:solidFill>
                  <a:schemeClr val="bg2"/>
                </a:solidFill>
                <a:latin typeface="Arial" panose="020B0604020202020204" pitchFamily="34" charset="0"/>
                <a:ea typeface="Google Sans Medium"/>
                <a:cs typeface="Arial" panose="020B0604020202020204" pitchFamily="34" charset="0"/>
                <a:sym typeface="Google Sans Medium"/>
              </a:rPr>
              <a:t>OUTPUTS &amp; POST-PROCESSING</a:t>
            </a:r>
            <a:endParaRPr lang="en-US" sz="2000" b="1" dirty="0">
              <a:solidFill>
                <a:schemeClr val="bg2"/>
              </a:solidFill>
              <a:latin typeface="Arial" panose="020B0604020202020204" pitchFamily="34" charset="0"/>
              <a:ea typeface="Google Sans Medium"/>
              <a:cs typeface="Arial" panose="020B0604020202020204" pitchFamily="34" charset="0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98983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84D9-BA4E-7F63-0DB7-E4E762EA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DATA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A9D66B7-A930-07DB-6BCA-B13D34AAA5F9}"/>
              </a:ext>
            </a:extLst>
          </p:cNvPr>
          <p:cNvSpPr txBox="1">
            <a:spLocks/>
          </p:cNvSpPr>
          <p:nvPr/>
        </p:nvSpPr>
        <p:spPr>
          <a:xfrm>
            <a:off x="838200" y="1600200"/>
            <a:ext cx="5041900" cy="707886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/>
                </a:solidFill>
              </a:rPr>
              <a:t>CSV outputs for post-processing: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270DCD-049C-353C-6CA3-E0CDA945FE1E}"/>
              </a:ext>
            </a:extLst>
          </p:cNvPr>
          <p:cNvSpPr txBox="1">
            <a:spLocks/>
          </p:cNvSpPr>
          <p:nvPr/>
        </p:nvSpPr>
        <p:spPr>
          <a:xfrm>
            <a:off x="838200" y="2057399"/>
            <a:ext cx="5041900" cy="2695575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Tx/>
              <a:buNone/>
              <a:defRPr sz="20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6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•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300"/>
              </a:spcBef>
              <a:buFont typeface="Arial"/>
              <a:buChar char="–"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Google Sans"/>
              </a:rPr>
              <a:t>‘demand.csv’ : Demand for individual lots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‘factors.csv’ : Hourly adjustment factors for individual lots</a:t>
            </a:r>
          </a:p>
          <a:p>
            <a:pPr marL="171450" indent="-17145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‘gen_lots.csv’ : Parking generators with generator and lot IDs</a:t>
            </a:r>
          </a:p>
          <a:p>
            <a:pPr marL="171450" indent="-17145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‘preference.csv’ : Information for parking preferences</a:t>
            </a:r>
          </a:p>
          <a:p>
            <a:pPr marL="171450" indent="-171450"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‘timeseries.csv’ : A time series of utilization by lot</a:t>
            </a:r>
          </a:p>
          <a:p>
            <a:pPr fontAlgn="ctr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</a:pPr>
            <a:endParaRPr lang="en-US" sz="1200" dirty="0"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171450" indent="-171450">
              <a:buSzPct val="135000"/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2BFDB-E805-E596-4A9D-AE375C380D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692983"/>
      </p:ext>
    </p:extLst>
  </p:cSld>
  <p:clrMapOvr>
    <a:masterClrMapping/>
  </p:clrMapOvr>
</p:sld>
</file>

<file path=ppt/theme/theme1.xml><?xml version="1.0" encoding="utf-8"?>
<a:theme xmlns:a="http://schemas.openxmlformats.org/drawingml/2006/main" name="RSG 2022">
  <a:themeElements>
    <a:clrScheme name="Custom 3">
      <a:dk1>
        <a:srgbClr val="48474A"/>
      </a:dk1>
      <a:lt1>
        <a:srgbClr val="FFFFFF"/>
      </a:lt1>
      <a:dk2>
        <a:srgbClr val="262626"/>
      </a:dk2>
      <a:lt2>
        <a:srgbClr val="F68B1F"/>
      </a:lt2>
      <a:accent1>
        <a:srgbClr val="006494"/>
      </a:accent1>
      <a:accent2>
        <a:srgbClr val="88CADE"/>
      </a:accent2>
      <a:accent3>
        <a:srgbClr val="65B360"/>
      </a:accent3>
      <a:accent4>
        <a:srgbClr val="E9D665"/>
      </a:accent4>
      <a:accent5>
        <a:srgbClr val="514D85"/>
      </a:accent5>
      <a:accent6>
        <a:srgbClr val="9C122B"/>
      </a:accent6>
      <a:hlink>
        <a:srgbClr val="48474A"/>
      </a:hlink>
      <a:folHlink>
        <a:srgbClr val="B1B3B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spcFirstLastPara="1" vert="horz" wrap="square" lIns="0" tIns="0" rIns="0" bIns="0" rtlCol="0" anchor="t" anchorCtr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SG PPT Template - Light Mode.potx" id="{801D69BA-EB88-4051-A499-06078B9F30DA}" vid="{78176F4A-C573-41C8-96BE-AEF185F649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FE9B44CB32434485FAEE13F3DCC879" ma:contentTypeVersion="2" ma:contentTypeDescription="Create a new document." ma:contentTypeScope="" ma:versionID="e65ce2e586318a0cdb5b60a91777ff5e">
  <xsd:schema xmlns:xsd="http://www.w3.org/2001/XMLSchema" xmlns:xs="http://www.w3.org/2001/XMLSchema" xmlns:p="http://schemas.microsoft.com/office/2006/metadata/properties" xmlns:ns2="716b2ee4-6f09-4e94-8812-f24201c9930a" targetNamespace="http://schemas.microsoft.com/office/2006/metadata/properties" ma:root="true" ma:fieldsID="90b2c32214b94ce66b5733404690d9f3" ns2:_="">
    <xsd:import namespace="716b2ee4-6f09-4e94-8812-f24201c993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6b2ee4-6f09-4e94-8812-f24201c993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B548D2-16E5-4D59-9228-B99A31CAF826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elements/1.1/"/>
    <ds:schemaRef ds:uri="716b2ee4-6f09-4e94-8812-f24201c9930a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23E702B-A4A8-49D1-8100-74D24C5D8E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B66904-1B82-4B88-B3F3-23331333FB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6b2ee4-6f09-4e94-8812-f24201c993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RSG PPT Template - Light Mode</Template>
  <TotalTime>213</TotalTime>
  <Words>641</Words>
  <Application>Microsoft Office PowerPoint</Application>
  <PresentationFormat>Widescreen</PresentationFormat>
  <Paragraphs>123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Arial Narrow</vt:lpstr>
      <vt:lpstr>Calibri</vt:lpstr>
      <vt:lpstr>RSG 2022</vt:lpstr>
      <vt:lpstr>Shared Parking Tool User Guide</vt:lpstr>
      <vt:lpstr>PowerPoint Presentation</vt:lpstr>
      <vt:lpstr>PowerPoint Presentation</vt:lpstr>
      <vt:lpstr>PowerPoint Presentation</vt:lpstr>
      <vt:lpstr>BACKGROUND SOFTWARE</vt:lpstr>
      <vt:lpstr>INSTALLING THE TOOL</vt:lpstr>
      <vt:lpstr>RUNNING THE TOOL</vt:lpstr>
      <vt:lpstr>PowerPoint Presentation</vt:lpstr>
      <vt:lpstr>OUTPUT DATA</vt:lpstr>
      <vt:lpstr>R Studio</vt:lpstr>
      <vt:lpstr>POST-PROCESSING</vt:lpstr>
      <vt:lpstr>POST-PROCESSING</vt:lpstr>
      <vt:lpstr>POST-PROCESSING</vt:lpstr>
      <vt:lpstr>POST-PROCESSING</vt:lpstr>
      <vt:lpstr>POST-PROCESSING</vt:lpstr>
      <vt:lpstr>POST-PROCESSING</vt:lpstr>
      <vt:lpstr>PowerPoint Presentation</vt:lpstr>
      <vt:lpstr>POST-PROCESSING OUTPUT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Shared Parking Tool User Guide</dc:title>
  <dc:creator>Nicholas Fisher</dc:creator>
  <cp:lastModifiedBy>Jonathan Slason</cp:lastModifiedBy>
  <cp:revision>4</cp:revision>
  <cp:lastPrinted>2022-11-01T17:15:33Z</cp:lastPrinted>
  <dcterms:created xsi:type="dcterms:W3CDTF">2023-01-05T17:14:52Z</dcterms:created>
  <dcterms:modified xsi:type="dcterms:W3CDTF">2023-07-15T03:34:45Z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0x010100654322EC559C6C46AD7C246A9C6A9593</vt:lpwstr>
  </property>
  <property fmtid="{D5CDD505-2E9C-101B-9397-08002B2CF9AE}" pid="3" name="MediaServiceImageTags">
    <vt:lpwstr/>
  </property>
</Properties>
</file>